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handoutMasterIdLst>
    <p:handoutMasterId r:id="rId35"/>
  </p:handoutMasterIdLst>
  <p:sldIdLst>
    <p:sldId id="256" r:id="rId2"/>
    <p:sldId id="333" r:id="rId3"/>
    <p:sldId id="267" r:id="rId4"/>
    <p:sldId id="281" r:id="rId5"/>
    <p:sldId id="323" r:id="rId6"/>
    <p:sldId id="334" r:id="rId7"/>
    <p:sldId id="286" r:id="rId8"/>
    <p:sldId id="324" r:id="rId9"/>
    <p:sldId id="325" r:id="rId10"/>
    <p:sldId id="287" r:id="rId11"/>
    <p:sldId id="288" r:id="rId12"/>
    <p:sldId id="289" r:id="rId13"/>
    <p:sldId id="290" r:id="rId14"/>
    <p:sldId id="301" r:id="rId15"/>
    <p:sldId id="302" r:id="rId16"/>
    <p:sldId id="303" r:id="rId17"/>
    <p:sldId id="330" r:id="rId18"/>
    <p:sldId id="331" r:id="rId19"/>
    <p:sldId id="332" r:id="rId20"/>
    <p:sldId id="259" r:id="rId21"/>
    <p:sldId id="280" r:id="rId22"/>
    <p:sldId id="309" r:id="rId23"/>
    <p:sldId id="310" r:id="rId24"/>
    <p:sldId id="311" r:id="rId25"/>
    <p:sldId id="312" r:id="rId26"/>
    <p:sldId id="313" r:id="rId27"/>
    <p:sldId id="314" r:id="rId28"/>
    <p:sldId id="315" r:id="rId29"/>
    <p:sldId id="274" r:id="rId30"/>
    <p:sldId id="279" r:id="rId31"/>
    <p:sldId id="278" r:id="rId32"/>
    <p:sldId id="269" r:id="rId33"/>
  </p:sldIdLst>
  <p:sldSz cx="9144000" cy="6858000" type="screen4x3"/>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629" autoAdjust="0"/>
    <p:restoredTop sz="90000" autoAdjust="0"/>
  </p:normalViewPr>
  <p:slideViewPr>
    <p:cSldViewPr>
      <p:cViewPr varScale="1">
        <p:scale>
          <a:sx n="89" d="100"/>
          <a:sy n="89" d="100"/>
        </p:scale>
        <p:origin x="-379" y="-72"/>
      </p:cViewPr>
      <p:guideLst>
        <p:guide orient="horz" pos="2160"/>
        <p:guide pos="2880"/>
      </p:guideLst>
    </p:cSldViewPr>
  </p:slideViewPr>
  <p:outlineViewPr>
    <p:cViewPr>
      <p:scale>
        <a:sx n="33" d="100"/>
        <a:sy n="33" d="100"/>
      </p:scale>
      <p:origin x="0" y="1594"/>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4029282" cy="35076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265014" y="0"/>
            <a:ext cx="4029282" cy="350760"/>
          </a:xfrm>
          <a:prstGeom prst="rect">
            <a:avLst/>
          </a:prstGeom>
        </p:spPr>
        <p:txBody>
          <a:bodyPr vert="horz" lIns="91440" tIns="45720" rIns="91440" bIns="45720" rtlCol="0"/>
          <a:lstStyle>
            <a:lvl1pPr algn="r">
              <a:defRPr sz="1200"/>
            </a:lvl1pPr>
          </a:lstStyle>
          <a:p>
            <a:fld id="{1632626A-4D82-4CAF-8CB3-149FAB4EAE07}" type="datetimeFigureOut">
              <a:rPr lang="en-US" smtClean="0"/>
              <a:pPr/>
              <a:t>12/15/2009</a:t>
            </a:fld>
            <a:endParaRPr lang="en-US"/>
          </a:p>
        </p:txBody>
      </p:sp>
      <p:sp>
        <p:nvSpPr>
          <p:cNvPr id="4" name="Footer Placeholder 3"/>
          <p:cNvSpPr>
            <a:spLocks noGrp="1"/>
          </p:cNvSpPr>
          <p:nvPr>
            <p:ph type="ftr" sz="quarter" idx="2"/>
          </p:nvPr>
        </p:nvSpPr>
        <p:spPr>
          <a:xfrm>
            <a:off x="2" y="6658443"/>
            <a:ext cx="4029282" cy="35076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265014" y="6658443"/>
            <a:ext cx="4029282" cy="350760"/>
          </a:xfrm>
          <a:prstGeom prst="rect">
            <a:avLst/>
          </a:prstGeom>
        </p:spPr>
        <p:txBody>
          <a:bodyPr vert="horz" lIns="91440" tIns="45720" rIns="91440" bIns="45720" rtlCol="0" anchor="b"/>
          <a:lstStyle>
            <a:lvl1pPr algn="r">
              <a:defRPr sz="1200"/>
            </a:lvl1pPr>
          </a:lstStyle>
          <a:p>
            <a:fld id="{EDC82814-8E85-4F74-A0CC-0B28AC75E12F}"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05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5265809" y="0"/>
            <a:ext cx="4028440" cy="350520"/>
          </a:xfrm>
          <a:prstGeom prst="rect">
            <a:avLst/>
          </a:prstGeom>
        </p:spPr>
        <p:txBody>
          <a:bodyPr vert="horz" lIns="93177" tIns="46589" rIns="93177" bIns="46589" rtlCol="0"/>
          <a:lstStyle>
            <a:lvl1pPr algn="r">
              <a:defRPr sz="1200"/>
            </a:lvl1pPr>
          </a:lstStyle>
          <a:p>
            <a:fld id="{C673018B-598C-471C-998F-22772DB9A10B}" type="datetimeFigureOut">
              <a:rPr lang="en-US" smtClean="0"/>
              <a:pPr/>
              <a:t>12/15/2009</a:t>
            </a:fld>
            <a:endParaRPr lang="en-US"/>
          </a:p>
        </p:txBody>
      </p:sp>
      <p:sp>
        <p:nvSpPr>
          <p:cNvPr id="4" name="Slide Image Placeholder 3"/>
          <p:cNvSpPr>
            <a:spLocks noGrp="1" noRot="1" noChangeAspect="1"/>
          </p:cNvSpPr>
          <p:nvPr>
            <p:ph type="sldImg" idx="2"/>
          </p:nvPr>
        </p:nvSpPr>
        <p:spPr>
          <a:xfrm>
            <a:off x="2895600" y="525463"/>
            <a:ext cx="3505200" cy="2628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929640" y="3329940"/>
            <a:ext cx="7437120" cy="31546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658664"/>
            <a:ext cx="4028440" cy="3505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658664"/>
            <a:ext cx="4028440" cy="350520"/>
          </a:xfrm>
          <a:prstGeom prst="rect">
            <a:avLst/>
          </a:prstGeom>
        </p:spPr>
        <p:txBody>
          <a:bodyPr vert="horz" lIns="93177" tIns="46589" rIns="93177" bIns="46589" rtlCol="0" anchor="b"/>
          <a:lstStyle>
            <a:lvl1pPr algn="r">
              <a:defRPr sz="1200"/>
            </a:lvl1pPr>
          </a:lstStyle>
          <a:p>
            <a:fld id="{C2CE76C6-9C8C-4A32-ADDF-8E9B28E9C2C5}"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2CE76C6-9C8C-4A32-ADDF-8E9B28E9C2C5}"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p:txBody>
          <a:bodyPr/>
          <a:lstStyle/>
          <a:p>
            <a:pPr>
              <a:defRPr/>
            </a:pPr>
            <a:fld id="{B6F24AA9-E3B1-4DEF-8838-FBF7FD2363B6}" type="slidenum">
              <a:rPr lang="en-US" smtClean="0">
                <a:latin typeface="Times"/>
              </a:rPr>
              <a:pPr>
                <a:defRPr/>
              </a:pPr>
              <a:t>10</a:t>
            </a:fld>
            <a:endParaRPr lang="en-US" smtClean="0">
              <a:latin typeface="Times"/>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pPr eaLnBrk="1" hangingPunct="1"/>
            <a:r>
              <a:rPr lang="en-US" smtClean="0">
                <a:latin typeface="Times"/>
                <a:ea typeface="ＭＳ Ｐゴシック" pitchFamily="34" charset="-128"/>
              </a:rPr>
              <a:t>You’ll see that once the data has been imported, you’ll receive a message in the middle column to that effect. On the right hand history column, you’ll see your imported data summary.</a:t>
            </a:r>
          </a:p>
          <a:p>
            <a:pPr eaLnBrk="1" hangingPunct="1"/>
            <a:endParaRPr lang="en-US" smtClean="0">
              <a:latin typeface="Times"/>
              <a:ea typeface="ＭＳ Ｐゴシック" pitchFamily="34" charset="-128"/>
            </a:endParaRPr>
          </a:p>
          <a:p>
            <a:pPr eaLnBrk="1" hangingPunct="1"/>
            <a:r>
              <a:rPr lang="en-US" smtClean="0">
                <a:latin typeface="Times"/>
                <a:ea typeface="ＭＳ Ｐゴシック" pitchFamily="34" charset="-128"/>
              </a:rPr>
              <a:t>You can view a summary and sample of the data by clicking the heading link.  This will tell you some basic statistics, show an example of the data and the data columns, and have links to give you the ability to view the data or edit the data summary.</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p:txBody>
          <a:bodyPr/>
          <a:lstStyle/>
          <a:p>
            <a:pPr>
              <a:defRPr/>
            </a:pPr>
            <a:fld id="{48E391A9-BF32-4041-BBF2-A5DEAFD4EB1A}" type="slidenum">
              <a:rPr lang="en-US" smtClean="0">
                <a:latin typeface="Times"/>
              </a:rPr>
              <a:pPr>
                <a:defRPr/>
              </a:pPr>
              <a:t>11</a:t>
            </a:fld>
            <a:endParaRPr lang="en-US" smtClean="0">
              <a:latin typeface="Times"/>
            </a:endParaRP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pPr eaLnBrk="1" hangingPunct="1"/>
            <a:r>
              <a:rPr lang="en-US" smtClean="0">
                <a:latin typeface="Times"/>
                <a:ea typeface="ＭＳ Ｐゴシック" pitchFamily="34" charset="-128"/>
              </a:rPr>
              <a:t>By clicking the “eye” you see here, you can view the data file.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p:txBody>
          <a:bodyPr/>
          <a:lstStyle/>
          <a:p>
            <a:pPr>
              <a:defRPr/>
            </a:pPr>
            <a:fld id="{331B5950-91C1-4D5A-9A72-7038B9C172B7}" type="slidenum">
              <a:rPr lang="en-US" smtClean="0">
                <a:latin typeface="Times"/>
              </a:rPr>
              <a:pPr>
                <a:defRPr/>
              </a:pPr>
              <a:t>12</a:t>
            </a:fld>
            <a:endParaRPr lang="en-US" smtClean="0">
              <a:latin typeface="Times"/>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pPr eaLnBrk="1" hangingPunct="1"/>
            <a:r>
              <a:rPr lang="en-US" smtClean="0">
                <a:latin typeface="Times"/>
                <a:ea typeface="ＭＳ Ｐゴシック" pitchFamily="34" charset="-128"/>
              </a:rPr>
              <a:t>Once you click this link, the data file will appear in the center column.</a:t>
            </a:r>
          </a:p>
          <a:p>
            <a:pPr eaLnBrk="1" hangingPunct="1"/>
            <a:endParaRPr lang="en-US" smtClean="0">
              <a:latin typeface="Times"/>
              <a:ea typeface="ＭＳ Ｐゴシック" pitchFamily="34" charset="-128"/>
            </a:endParaRPr>
          </a:p>
          <a:p>
            <a:pPr eaLnBrk="1" hangingPunct="1"/>
            <a:r>
              <a:rPr lang="en-US" smtClean="0">
                <a:latin typeface="Times"/>
                <a:ea typeface="ＭＳ Ｐゴシック" pitchFamily="34" charset="-128"/>
              </a:rPr>
              <a:t>You can also edit the attributes of the data file summary by clicking the icon of the pencil you see here.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p:txBody>
          <a:bodyPr/>
          <a:lstStyle/>
          <a:p>
            <a:pPr>
              <a:defRPr/>
            </a:pPr>
            <a:fld id="{476E675C-2B9D-4553-9176-C6B4C40335B1}" type="slidenum">
              <a:rPr lang="en-US" smtClean="0">
                <a:latin typeface="Times"/>
              </a:rPr>
              <a:pPr>
                <a:defRPr/>
              </a:pPr>
              <a:t>13</a:t>
            </a:fld>
            <a:endParaRPr lang="en-US" smtClean="0">
              <a:latin typeface="Times"/>
            </a:endParaRPr>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pPr eaLnBrk="1" hangingPunct="1"/>
            <a:r>
              <a:rPr lang="en-US" smtClean="0">
                <a:latin typeface="Times"/>
                <a:ea typeface="ＭＳ Ｐゴシック" pitchFamily="34" charset="-128"/>
              </a:rPr>
              <a:t>The edit window will now appear in the center column. Here you can edit attributes like the name of the data file, information on how it was obtained, column information and more. </a:t>
            </a:r>
          </a:p>
          <a:p>
            <a:pPr eaLnBrk="1" hangingPunct="1"/>
            <a:r>
              <a:rPr lang="en-US" smtClean="0">
                <a:latin typeface="Times"/>
                <a:ea typeface="ＭＳ Ｐゴシック" pitchFamily="34" charset="-128"/>
              </a:rPr>
              <a:t/>
            </a:r>
            <a:br>
              <a:rPr lang="en-US" smtClean="0">
                <a:latin typeface="Times"/>
                <a:ea typeface="ＭＳ Ｐゴシック" pitchFamily="34" charset="-128"/>
              </a:rPr>
            </a:br>
            <a:r>
              <a:rPr lang="en-US" smtClean="0">
                <a:latin typeface="Times"/>
                <a:ea typeface="ＭＳ Ｐゴシック" pitchFamily="34" charset="-128"/>
              </a:rPr>
              <a:t>You can also convert this to a new data format, or the designated data type, if the Galaxy software had incorrectly assigned it.</a:t>
            </a:r>
          </a:p>
          <a:p>
            <a:pPr eaLnBrk="1" hangingPunct="1"/>
            <a:endParaRPr lang="en-US" smtClean="0">
              <a:latin typeface="Times"/>
              <a:ea typeface="ＭＳ Ｐゴシック" pitchFamily="34" charset="-128"/>
            </a:endParaRPr>
          </a:p>
          <a:p>
            <a:pPr eaLnBrk="1" hangingPunct="1"/>
            <a:r>
              <a:rPr lang="en-US" smtClean="0">
                <a:latin typeface="Times"/>
                <a:ea typeface="ＭＳ Ｐゴシック" pitchFamily="34" charset="-128"/>
              </a:rPr>
              <a:t>As you upload other data files, modify files you have and perform analyses, each step will show up here in the right column, the “History” column, where our first step is currently showing.</a:t>
            </a:r>
          </a:p>
          <a:p>
            <a:pPr eaLnBrk="1" hangingPunct="1"/>
            <a:endParaRPr lang="en-US" smtClean="0">
              <a:latin typeface="Times"/>
              <a:ea typeface="ＭＳ Ｐゴシック" pitchFamily="34" charset="-128"/>
            </a:endParaRPr>
          </a:p>
          <a:p>
            <a:pPr eaLnBrk="1" hangingPunct="1"/>
            <a:r>
              <a:rPr lang="en-US" smtClean="0">
                <a:latin typeface="Times"/>
                <a:ea typeface="ＭＳ Ｐゴシック" pitchFamily="34" charset="-128"/>
              </a:rPr>
              <a:t>You will have options of actions you can perform on this history. Clicking on the “Options” link here will take you to that menu.</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p:txBody>
          <a:bodyPr/>
          <a:lstStyle/>
          <a:p>
            <a:pPr>
              <a:defRPr/>
            </a:pPr>
            <a:fld id="{F31670AD-2BBC-4FAB-BA66-F2A245100504}" type="slidenum">
              <a:rPr lang="en-US" smtClean="0">
                <a:latin typeface="Times"/>
              </a:rPr>
              <a:pPr>
                <a:defRPr/>
              </a:pPr>
              <a:t>14</a:t>
            </a:fld>
            <a:endParaRPr lang="en-US" smtClean="0">
              <a:latin typeface="Times"/>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pPr eaLnBrk="1" hangingPunct="1"/>
            <a:r>
              <a:rPr lang="en-US" smtClean="0">
                <a:latin typeface="Times"/>
                <a:ea typeface="ＭＳ Ｐゴシック" pitchFamily="34" charset="-128"/>
              </a:rPr>
              <a:t>Clicking that link will, as it did for the UCSC Table Browser, take us to BioMart where we can search for, and retrieve the data we need.</a:t>
            </a:r>
          </a:p>
          <a:p>
            <a:pPr eaLnBrk="1" hangingPunct="1"/>
            <a:endParaRPr lang="en-US" smtClean="0">
              <a:latin typeface="Times"/>
              <a:ea typeface="ＭＳ Ｐゴシック" pitchFamily="34" charset="-128"/>
            </a:endParaRPr>
          </a:p>
          <a:p>
            <a:pPr eaLnBrk="1" hangingPunct="1"/>
            <a:r>
              <a:rPr lang="en-US" smtClean="0">
                <a:latin typeface="Times"/>
                <a:ea typeface="ＭＳ Ｐゴシック" pitchFamily="34" charset="-128"/>
              </a:rPr>
              <a:t>We’ll look for the same data we downloaded from the UCSC Table Browser, by choosing the NCBI136 Ensembl Genes.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p:txBody>
          <a:bodyPr/>
          <a:lstStyle/>
          <a:p>
            <a:pPr>
              <a:defRPr/>
            </a:pPr>
            <a:fld id="{8B9C18AE-E89D-47F7-8DC4-8A29C7CF55C0}" type="slidenum">
              <a:rPr lang="en-US" smtClean="0">
                <a:latin typeface="Times"/>
              </a:rPr>
              <a:pPr>
                <a:defRPr/>
              </a:pPr>
              <a:t>15</a:t>
            </a:fld>
            <a:endParaRPr lang="en-US" smtClean="0">
              <a:latin typeface="Times"/>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p:spPr>
        <p:txBody>
          <a:bodyPr/>
          <a:lstStyle/>
          <a:p>
            <a:pPr eaLnBrk="1" hangingPunct="1"/>
            <a:r>
              <a:rPr lang="en-US" smtClean="0">
                <a:latin typeface="Times"/>
                <a:ea typeface="ＭＳ Ｐゴシック" pitchFamily="34" charset="-128"/>
              </a:rPr>
              <a:t>Once we do that, we’ll be able to now filter and choose the attributes we wish to download. For example here we have chosen Ensembl Gene ID, chromosome name, gene start and gene end. For more information about how to use BioMart, check the BioMart documentation.</a:t>
            </a:r>
          </a:p>
          <a:p>
            <a:pPr eaLnBrk="1" hangingPunct="1"/>
            <a:endParaRPr lang="en-US" smtClean="0">
              <a:latin typeface="Times"/>
              <a:ea typeface="ＭＳ Ｐゴシック" pitchFamily="34" charset="-128"/>
            </a:endParaRPr>
          </a:p>
          <a:p>
            <a:pPr eaLnBrk="1" hangingPunct="1"/>
            <a:r>
              <a:rPr lang="en-US" smtClean="0">
                <a:latin typeface="Times"/>
                <a:ea typeface="ＭＳ Ｐゴシック" pitchFamily="34" charset="-128"/>
              </a:rPr>
              <a:t>Click “Results” to see the results.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p:txBody>
          <a:bodyPr/>
          <a:lstStyle/>
          <a:p>
            <a:pPr>
              <a:defRPr/>
            </a:pPr>
            <a:fld id="{07EA9DE8-1B8C-4417-AA6E-81B9FC4F15E5}" type="slidenum">
              <a:rPr lang="en-US" smtClean="0">
                <a:latin typeface="Times"/>
              </a:rPr>
              <a:pPr>
                <a:defRPr/>
              </a:pPr>
              <a:t>16</a:t>
            </a:fld>
            <a:endParaRPr lang="en-US" smtClean="0">
              <a:latin typeface="Times"/>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pPr eaLnBrk="1" hangingPunct="1"/>
            <a:r>
              <a:rPr lang="en-US" smtClean="0">
                <a:latin typeface="Times"/>
                <a:ea typeface="ＭＳ Ｐゴシック" pitchFamily="34" charset="-128"/>
              </a:rPr>
              <a:t>You’ll see now your new dataset. </a:t>
            </a:r>
          </a:p>
          <a:p>
            <a:pPr eaLnBrk="1" hangingPunct="1"/>
            <a:endParaRPr lang="en-US" smtClean="0">
              <a:latin typeface="Times"/>
              <a:ea typeface="ＭＳ Ｐゴシック" pitchFamily="34" charset="-128"/>
            </a:endParaRPr>
          </a:p>
          <a:p>
            <a:pPr eaLnBrk="1" hangingPunct="1"/>
            <a:r>
              <a:rPr lang="en-US" smtClean="0">
                <a:latin typeface="Times"/>
                <a:ea typeface="ＭＳ Ｐゴシック" pitchFamily="34" charset="-128"/>
              </a:rPr>
              <a:t>Choose “Galaxy” in the “Export all results to“ pull down menu and click “Go.”</a:t>
            </a:r>
          </a:p>
          <a:p>
            <a:pPr eaLnBrk="1" hangingPunct="1"/>
            <a:endParaRPr lang="en-US" smtClean="0">
              <a:latin typeface="Times"/>
              <a:ea typeface="ＭＳ Ｐゴシック" pitchFamily="34" charset="-128"/>
            </a:endParaRPr>
          </a:p>
          <a:p>
            <a:pPr eaLnBrk="1" hangingPunct="1"/>
            <a:r>
              <a:rPr lang="en-US" smtClean="0">
                <a:latin typeface="Times"/>
                <a:ea typeface="ＭＳ Ｐゴシック" pitchFamily="34" charset="-128"/>
              </a:rPr>
              <a:t>As with the UCSC Table Browser data, the data will be sent to Galaxy for further manipulation and analysis.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2CE76C6-9C8C-4A32-ADDF-8E9B28E9C2C5}" type="slidenum">
              <a:rPr lang="en-US" smtClean="0"/>
              <a:pPr/>
              <a:t>18</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2CE76C6-9C8C-4A32-ADDF-8E9B28E9C2C5}" type="slidenum">
              <a:rPr lang="en-US" smtClean="0"/>
              <a:pPr/>
              <a:t>19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p:txBody>
          <a:bodyPr/>
          <a:lstStyle/>
          <a:p>
            <a:pPr>
              <a:defRPr/>
            </a:pPr>
            <a:fld id="{0A59B950-CB8F-4FA6-AE7A-C0DC8999F6F8}" type="slidenum">
              <a:rPr lang="en-US" smtClean="0">
                <a:latin typeface="Times"/>
              </a:rPr>
              <a:pPr>
                <a:defRPr/>
              </a:pPr>
              <a:t>22</a:t>
            </a:fld>
            <a:endParaRPr lang="en-US" smtClean="0">
              <a:latin typeface="Times"/>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p:spPr>
        <p:txBody>
          <a:bodyPr/>
          <a:lstStyle/>
          <a:p>
            <a:pPr eaLnBrk="1" hangingPunct="1"/>
            <a:r>
              <a:rPr lang="en-US" smtClean="0">
                <a:latin typeface="Times"/>
                <a:ea typeface="ＭＳ Ｐゴシック" pitchFamily="34" charset="-128"/>
              </a:rPr>
              <a:t>Once you have prepared your data, you will have many options to perform further analysis. The number of analysis tools is large and growing, We will only show you a few here. Please note: to retain reproducibility, the analysis tools you’ll find here will always be available at Galaxy, even as new and updated tools are added. Their exact location may shift, however.</a:t>
            </a:r>
          </a:p>
          <a:p>
            <a:pPr eaLnBrk="1" hangingPunct="1"/>
            <a:endParaRPr lang="en-US" smtClean="0">
              <a:latin typeface="Times"/>
              <a:ea typeface="ＭＳ Ｐゴシック" pitchFamily="34" charset="-128"/>
            </a:endParaRPr>
          </a:p>
          <a:p>
            <a:pPr eaLnBrk="1" hangingPunct="1"/>
            <a:r>
              <a:rPr lang="en-US" smtClean="0">
                <a:latin typeface="Times"/>
                <a:ea typeface="ＭＳ Ｐゴシック" pitchFamily="34" charset="-128"/>
              </a:rPr>
              <a:t>“Operate on Genomic Intervals” has many very useful data analysis and preparation tools and we’ll take a look at these in this section using a couple tools as examples.</a:t>
            </a:r>
          </a:p>
          <a:p>
            <a:pPr eaLnBrk="1" hangingPunct="1"/>
            <a:endParaRPr lang="en-US" smtClean="0">
              <a:latin typeface="Times"/>
              <a:ea typeface="ＭＳ Ｐゴシック" pitchFamily="34" charset="-128"/>
            </a:endParaRPr>
          </a:p>
          <a:p>
            <a:pPr eaLnBrk="1" hangingPunct="1"/>
            <a:r>
              <a:rPr lang="en-US" smtClean="0">
                <a:latin typeface="Times"/>
                <a:ea typeface="ＭＳ Ｐゴシック" pitchFamily="34" charset="-128"/>
              </a:rPr>
              <a:t>We will be getting upstream flanking regions from our gene locations and then determining if there are any putative Dnase hypersensitive sites in those flanking regions.</a:t>
            </a:r>
          </a:p>
          <a:p>
            <a:pPr eaLnBrk="1" hangingPunct="1"/>
            <a:endParaRPr lang="en-US" smtClean="0">
              <a:latin typeface="Times"/>
              <a:ea typeface="ＭＳ Ｐゴシック" pitchFamily="34" charset="-128"/>
            </a:endParaRPr>
          </a:p>
          <a:p>
            <a:pPr eaLnBrk="1" hangingPunct="1"/>
            <a:r>
              <a:rPr lang="en-US" smtClean="0">
                <a:latin typeface="Times"/>
                <a:ea typeface="ＭＳ Ｐゴシック" pitchFamily="34" charset="-128"/>
              </a:rPr>
              <a:t>To do this, we will use two tools in this section, “Get flanks…” and “Join….” “Get flanks…” returns upstream and downstream regions of chromosomal locations.  Then “Join…” will find locations that overlap between two datasets and return a new dataset of those joined locations with data columns from both original datasets.</a:t>
            </a:r>
          </a:p>
          <a:p>
            <a:pPr eaLnBrk="1" hangingPunct="1"/>
            <a:endParaRPr lang="en-US" smtClean="0">
              <a:latin typeface="Times"/>
              <a:ea typeface="ＭＳ Ｐゴシック" pitchFamily="34" charset="-128"/>
            </a:endParaRPr>
          </a:p>
          <a:p>
            <a:pPr eaLnBrk="1" hangingPunct="1"/>
            <a:r>
              <a:rPr lang="en-US" smtClean="0">
                <a:latin typeface="Times"/>
                <a:ea typeface="ＭＳ Ｐゴシック" pitchFamily="34" charset="-128"/>
              </a:rPr>
              <a:t>Let’s start by clicking the “Get flanks…” link here.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2CE76C6-9C8C-4A32-ADDF-8E9B28E9C2C5}"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p:txBody>
          <a:bodyPr/>
          <a:lstStyle/>
          <a:p>
            <a:pPr>
              <a:defRPr/>
            </a:pPr>
            <a:fld id="{F4F2AF6D-E111-410A-B065-7053514AE549}" type="slidenum">
              <a:rPr lang="en-US" smtClean="0">
                <a:latin typeface="Times"/>
              </a:rPr>
              <a:pPr>
                <a:defRPr/>
              </a:pPr>
              <a:t>23</a:t>
            </a:fld>
            <a:endParaRPr lang="en-US" smtClean="0">
              <a:latin typeface="Times"/>
            </a:endParaRPr>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p:spPr>
        <p:txBody>
          <a:bodyPr/>
          <a:lstStyle/>
          <a:p>
            <a:pPr eaLnBrk="1" hangingPunct="1"/>
            <a:r>
              <a:rPr lang="en-US" smtClean="0">
                <a:latin typeface="Times"/>
                <a:ea typeface="ＭＳ Ｐゴシック" pitchFamily="34" charset="-128"/>
              </a:rPr>
              <a:t>Once you click that link you will be presented with the form here. Choose the dataset from which you want to obtain flanking regions. Ours is the one we earlier obtained from the UCSC Table Browser, filtered and renamed. </a:t>
            </a:r>
          </a:p>
          <a:p>
            <a:pPr eaLnBrk="1" hangingPunct="1"/>
            <a:endParaRPr lang="en-US" smtClean="0">
              <a:latin typeface="Times"/>
              <a:ea typeface="ＭＳ Ｐゴシック" pitchFamily="34" charset="-128"/>
            </a:endParaRPr>
          </a:p>
          <a:p>
            <a:pPr eaLnBrk="1" hangingPunct="1"/>
            <a:r>
              <a:rPr lang="en-US" smtClean="0">
                <a:latin typeface="Times"/>
                <a:ea typeface="ＭＳ Ｐゴシック" pitchFamily="34" charset="-128"/>
              </a:rPr>
              <a:t>We leave the region from which we want flanking regions at the default “Whole feature,” (we could have alternatively asked for flanking regions of exons or introns, etc.) and we’ll leave the location of the flanking region as “Upstream” (alternatively we could have chosen “Downstream”). We’ll also leave the “Offset” as default.</a:t>
            </a:r>
          </a:p>
          <a:p>
            <a:pPr eaLnBrk="1" hangingPunct="1"/>
            <a:endParaRPr lang="en-US" smtClean="0">
              <a:latin typeface="Times"/>
              <a:ea typeface="ＭＳ Ｐゴシック" pitchFamily="34" charset="-128"/>
            </a:endParaRPr>
          </a:p>
          <a:p>
            <a:pPr eaLnBrk="1" hangingPunct="1"/>
            <a:r>
              <a:rPr lang="en-US" smtClean="0">
                <a:latin typeface="Times"/>
                <a:ea typeface="ＭＳ Ｐゴシック" pitchFamily="34" charset="-128"/>
              </a:rPr>
              <a:t>We will choose to return a flanking region of 500 base pairs here.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p:txBody>
          <a:bodyPr/>
          <a:lstStyle/>
          <a:p>
            <a:pPr>
              <a:defRPr/>
            </a:pPr>
            <a:fld id="{AF83BAF4-4C2E-4524-9412-3CC22CEBB5E2}" type="slidenum">
              <a:rPr lang="en-US" smtClean="0">
                <a:latin typeface="Times"/>
              </a:rPr>
              <a:pPr>
                <a:defRPr/>
              </a:pPr>
              <a:t>24</a:t>
            </a:fld>
            <a:endParaRPr lang="en-US" smtClean="0">
              <a:latin typeface="Times"/>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p:spPr>
        <p:txBody>
          <a:bodyPr/>
          <a:lstStyle/>
          <a:p>
            <a:pPr eaLnBrk="1" hangingPunct="1"/>
            <a:r>
              <a:rPr lang="en-US" smtClean="0">
                <a:latin typeface="Times"/>
                <a:ea typeface="ＭＳ Ｐゴシック" pitchFamily="34" charset="-128"/>
              </a:rPr>
              <a:t>Click “Execute”.</a:t>
            </a:r>
          </a:p>
          <a:p>
            <a:pPr eaLnBrk="1" hangingPunct="1"/>
            <a:endParaRPr lang="en-US" smtClean="0">
              <a:latin typeface="Times"/>
              <a:ea typeface="ＭＳ Ｐゴシック" pitchFamily="34" charset="-128"/>
            </a:endParaRPr>
          </a:p>
          <a:p>
            <a:pPr eaLnBrk="1" hangingPunct="1"/>
            <a:r>
              <a:rPr lang="en-US" smtClean="0">
                <a:latin typeface="Times"/>
                <a:ea typeface="ＭＳ Ｐゴシック" pitchFamily="34" charset="-128"/>
              </a:rPr>
              <a:t>This will return a new dataset of the 500 base pair upstream regions from the gene locations on chromosome X.</a:t>
            </a:r>
          </a:p>
          <a:p>
            <a:pPr eaLnBrk="1" hangingPunct="1"/>
            <a:endParaRPr lang="en-US" smtClean="0">
              <a:latin typeface="Times"/>
              <a:ea typeface="ＭＳ Ｐゴシック" pitchFamily="34" charset="-128"/>
            </a:endParaRPr>
          </a:p>
          <a:p>
            <a:pPr eaLnBrk="1" hangingPunct="1"/>
            <a:r>
              <a:rPr lang="en-US" smtClean="0">
                <a:latin typeface="Times"/>
                <a:ea typeface="ＭＳ Ｐゴシック" pitchFamily="34" charset="-128"/>
              </a:rPr>
              <a:t>Now we can join this dataset with our Dnase hypersensitive sites by clicking the “Join…” link here.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p:txBody>
          <a:bodyPr/>
          <a:lstStyle/>
          <a:p>
            <a:pPr>
              <a:defRPr/>
            </a:pPr>
            <a:fld id="{2403C3B0-9B49-4930-B674-83AB569DC2C2}" type="slidenum">
              <a:rPr lang="en-US" smtClean="0">
                <a:latin typeface="Times"/>
              </a:rPr>
              <a:pPr>
                <a:defRPr/>
              </a:pPr>
              <a:t>25</a:t>
            </a:fld>
            <a:endParaRPr lang="en-US" smtClean="0">
              <a:latin typeface="Times"/>
            </a:endParaRPr>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p:spPr>
        <p:txBody>
          <a:bodyPr/>
          <a:lstStyle/>
          <a:p>
            <a:pPr eaLnBrk="1" hangingPunct="1"/>
            <a:r>
              <a:rPr lang="en-US" smtClean="0">
                <a:latin typeface="Times"/>
                <a:ea typeface="ＭＳ Ｐゴシック" pitchFamily="34" charset="-128"/>
              </a:rPr>
              <a:t>Once you click that link, you will find this menu. Here you will choose the two datasets in your history that you wish to join. </a:t>
            </a:r>
          </a:p>
          <a:p>
            <a:pPr eaLnBrk="1" hangingPunct="1"/>
            <a:endParaRPr lang="en-US" smtClean="0">
              <a:latin typeface="Times"/>
              <a:ea typeface="ＭＳ Ｐゴシック" pitchFamily="34" charset="-128"/>
            </a:endParaRPr>
          </a:p>
          <a:p>
            <a:pPr eaLnBrk="1" hangingPunct="1"/>
            <a:r>
              <a:rPr lang="en-US" smtClean="0">
                <a:latin typeface="Times"/>
                <a:ea typeface="ＭＳ Ｐゴシック" pitchFamily="34" charset="-128"/>
              </a:rPr>
              <a:t>We’ll leave the minimum overlap as the default of at least 1, but we could have chosen a higher minimum.</a:t>
            </a:r>
          </a:p>
          <a:p>
            <a:pPr eaLnBrk="1" hangingPunct="1"/>
            <a:endParaRPr lang="en-US" smtClean="0">
              <a:latin typeface="Times"/>
              <a:ea typeface="ＭＳ Ｐゴシック" pitchFamily="34" charset="-128"/>
            </a:endParaRPr>
          </a:p>
          <a:p>
            <a:pPr eaLnBrk="1" hangingPunct="1"/>
            <a:r>
              <a:rPr lang="en-US" smtClean="0">
                <a:latin typeface="Times"/>
                <a:ea typeface="ＭＳ Ｐゴシック" pitchFamily="34" charset="-128"/>
              </a:rPr>
              <a:t>We’ll leave the return menu as default to return only those data records that have overlap and have been joined.</a:t>
            </a:r>
          </a:p>
          <a:p>
            <a:pPr eaLnBrk="1" hangingPunct="1"/>
            <a:endParaRPr lang="en-US" smtClean="0">
              <a:latin typeface="Times"/>
              <a:ea typeface="ＭＳ Ｐゴシック" pitchFamily="34" charset="-128"/>
            </a:endParaRPr>
          </a:p>
          <a:p>
            <a:pPr eaLnBrk="1" hangingPunct="1"/>
            <a:r>
              <a:rPr lang="en-US" smtClean="0">
                <a:latin typeface="Times"/>
                <a:ea typeface="ＭＳ Ｐゴシック" pitchFamily="34" charset="-128"/>
              </a:rPr>
              <a:t>We’ll then click “Execute.”</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p:txBody>
          <a:bodyPr/>
          <a:lstStyle/>
          <a:p>
            <a:pPr>
              <a:defRPr/>
            </a:pPr>
            <a:fld id="{9186CD05-B73D-48C6-8C97-412F4032D0FA}" type="slidenum">
              <a:rPr lang="en-US" smtClean="0">
                <a:latin typeface="Times"/>
              </a:rPr>
              <a:pPr>
                <a:defRPr/>
              </a:pPr>
              <a:t>26</a:t>
            </a:fld>
            <a:endParaRPr lang="en-US" smtClean="0">
              <a:latin typeface="Times"/>
            </a:endParaRPr>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p:spPr>
        <p:txBody>
          <a:bodyPr/>
          <a:lstStyle/>
          <a:p>
            <a:pPr eaLnBrk="1" hangingPunct="1"/>
            <a:r>
              <a:rPr lang="en-US" dirty="0" smtClean="0">
                <a:latin typeface="Times"/>
                <a:ea typeface="ＭＳ Ｐゴシック" pitchFamily="34" charset="-128"/>
              </a:rPr>
              <a:t>As you see, our new dataset has 13 upstream regions of genes in the X chromosome. These are flanking regions that have overlap with </a:t>
            </a:r>
            <a:r>
              <a:rPr lang="en-US" dirty="0" err="1" smtClean="0">
                <a:latin typeface="Times"/>
                <a:ea typeface="ＭＳ Ｐゴシック" pitchFamily="34" charset="-128"/>
              </a:rPr>
              <a:t>Dnase</a:t>
            </a:r>
            <a:r>
              <a:rPr lang="en-US" dirty="0" smtClean="0">
                <a:latin typeface="Times"/>
                <a:ea typeface="ＭＳ Ｐゴシック" pitchFamily="34" charset="-128"/>
              </a:rPr>
              <a:t> hypersensitive sites.</a:t>
            </a:r>
          </a:p>
          <a:p>
            <a:pPr eaLnBrk="1" hangingPunct="1"/>
            <a:endParaRPr lang="en-US" dirty="0" smtClean="0">
              <a:latin typeface="Times"/>
              <a:ea typeface="ＭＳ Ｐゴシック" pitchFamily="34" charset="-128"/>
            </a:endParaRPr>
          </a:p>
          <a:p>
            <a:pPr eaLnBrk="1" hangingPunct="1"/>
            <a:r>
              <a:rPr lang="en-US" dirty="0" smtClean="0">
                <a:latin typeface="Times"/>
                <a:ea typeface="ＭＳ Ｐゴシック" pitchFamily="34" charset="-128"/>
              </a:rPr>
              <a:t>We can view data by clicking the “eye” icon. Here you’ll see the columns of data from the locations that had overlap. The first columns are those of the first dataset with chromosomal locations, strand, name and more. If you scroll over to the right, you’ll see the data columns from the second dataset, the hypersensitive sites, including location, name and score.</a:t>
            </a:r>
          </a:p>
          <a:p>
            <a:pPr eaLnBrk="1" hangingPunct="1"/>
            <a:endParaRPr lang="en-US" dirty="0" smtClean="0">
              <a:latin typeface="Times"/>
              <a:ea typeface="ＭＳ Ｐゴシック" pitchFamily="34" charset="-128"/>
            </a:endParaRPr>
          </a:p>
          <a:p>
            <a:pPr eaLnBrk="1" hangingPunct="1"/>
            <a:r>
              <a:rPr lang="en-US" dirty="0" smtClean="0">
                <a:latin typeface="Times"/>
                <a:ea typeface="ＭＳ Ｐゴシック" pitchFamily="34" charset="-128"/>
              </a:rPr>
              <a:t>You could then analyze this data further by filtering for score or much more. We are going to get the associated sequences. Click the tools heading “Fetch Sequences.”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p:txBody>
          <a:bodyPr/>
          <a:lstStyle/>
          <a:p>
            <a:pPr>
              <a:defRPr/>
            </a:pPr>
            <a:fld id="{629D108C-8DA9-41F6-823F-5BB78AB2A95C}" type="slidenum">
              <a:rPr lang="en-US" smtClean="0">
                <a:latin typeface="Times"/>
              </a:rPr>
              <a:pPr>
                <a:defRPr/>
              </a:pPr>
              <a:t>27</a:t>
            </a:fld>
            <a:endParaRPr lang="en-US" smtClean="0">
              <a:latin typeface="Times"/>
            </a:endParaRPr>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pPr eaLnBrk="1" hangingPunct="1"/>
            <a:r>
              <a:rPr lang="en-US" smtClean="0">
                <a:latin typeface="Times"/>
                <a:ea typeface="ＭＳ Ｐゴシック" pitchFamily="34" charset="-128"/>
              </a:rPr>
              <a:t>This tool, “Extract Genomic DNA…” allows us to do exactly what the name implies - obtain the genomic DNA sequence of these locations. You would choose the data you want to obtain sequence from, and then choose an output format. Here we leave FASTA as our default format and click “Execute.”</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p:txBody>
          <a:bodyPr/>
          <a:lstStyle/>
          <a:p>
            <a:pPr>
              <a:defRPr/>
            </a:pPr>
            <a:fld id="{CA434598-FBE6-44B2-AC57-D2577481855C}" type="slidenum">
              <a:rPr lang="en-US" smtClean="0">
                <a:latin typeface="Times"/>
              </a:rPr>
              <a:pPr>
                <a:defRPr/>
              </a:pPr>
              <a:t>28</a:t>
            </a:fld>
            <a:endParaRPr lang="en-US" smtClean="0">
              <a:latin typeface="Times"/>
            </a:endParaRPr>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p:spPr>
        <p:txBody>
          <a:bodyPr/>
          <a:lstStyle/>
          <a:p>
            <a:pPr eaLnBrk="1" hangingPunct="1"/>
            <a:r>
              <a:rPr lang="en-US" smtClean="0">
                <a:latin typeface="Times"/>
                <a:ea typeface="ＭＳ Ｐゴシック" pitchFamily="34" charset="-128"/>
              </a:rPr>
              <a:t>We will then have a FASTA formatted sequence from the locations of the flanking regions. It returns the first reported regions in the dataset. </a:t>
            </a:r>
          </a:p>
          <a:p>
            <a:pPr eaLnBrk="1" hangingPunct="1"/>
            <a:endParaRPr lang="en-US" smtClean="0">
              <a:latin typeface="Times"/>
              <a:ea typeface="ＭＳ Ｐゴシック" pitchFamily="34" charset="-128"/>
            </a:endParaRPr>
          </a:p>
          <a:p>
            <a:pPr eaLnBrk="1" hangingPunct="1"/>
            <a:r>
              <a:rPr lang="en-US" smtClean="0">
                <a:latin typeface="Times"/>
                <a:ea typeface="ＭＳ Ｐゴシック" pitchFamily="34" charset="-128"/>
              </a:rPr>
              <a:t>Many more analysis tools available. There are tools such as statistics and graphing capabilities. The available tools will be constantly growing.</a:t>
            </a:r>
          </a:p>
          <a:p>
            <a:pPr eaLnBrk="1" hangingPunct="1"/>
            <a:endParaRPr lang="en-US" smtClean="0">
              <a:latin typeface="Times"/>
              <a:ea typeface="ＭＳ Ｐゴシック" pitchFamily="34" charset="-128"/>
            </a:endParaRPr>
          </a:p>
          <a:p>
            <a:pPr eaLnBrk="1" hangingPunct="1"/>
            <a:r>
              <a:rPr lang="en-US" smtClean="0">
                <a:latin typeface="Times"/>
                <a:ea typeface="ＭＳ Ｐゴシック" pitchFamily="34" charset="-128"/>
              </a:rPr>
              <a:t>One of the strengths of the Galaxy tool is the ability to save your analyses for future use and to share them with other researchers to aid collaboration and reproducibility.</a:t>
            </a:r>
          </a:p>
          <a:p>
            <a:pPr eaLnBrk="1" hangingPunct="1"/>
            <a:endParaRPr lang="en-US" smtClean="0">
              <a:latin typeface="Times"/>
              <a:ea typeface="ＭＳ Ｐゴシック" pitchFamily="34" charset="-128"/>
            </a:endParaRPr>
          </a:p>
          <a:p>
            <a:pPr eaLnBrk="1" hangingPunct="1"/>
            <a:r>
              <a:rPr lang="en-US" smtClean="0">
                <a:latin typeface="Times"/>
                <a:ea typeface="ＭＳ Ｐゴシック" pitchFamily="34" charset="-128"/>
              </a:rPr>
              <a:t>If you have registered, and again we suggest you do, you can rename and share your analysis histories. Click the “Options” link in the right hand history column.</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2CE76C6-9C8C-4A32-ADDF-8E9B28E9C2C5}" type="slidenum">
              <a:rPr lang="en-US" smtClean="0"/>
              <a:pPr/>
              <a:t>29</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INMA: highlight some of the tools I have used and I have found useful.</a:t>
            </a:r>
          </a:p>
          <a:p>
            <a:r>
              <a:rPr lang="en-US" dirty="0" smtClean="0"/>
              <a:t>Have 2</a:t>
            </a:r>
            <a:r>
              <a:rPr lang="en-US" baseline="0" dirty="0" smtClean="0"/>
              <a:t> saved histories for the examples </a:t>
            </a:r>
            <a:r>
              <a:rPr lang="en-US" baseline="0" dirty="0" err="1" smtClean="0"/>
              <a:t>Liftover</a:t>
            </a:r>
            <a:r>
              <a:rPr lang="en-US" baseline="0" dirty="0" smtClean="0"/>
              <a:t> and Map TFBS and go through them.</a:t>
            </a:r>
            <a:endParaRPr lang="en-US" dirty="0"/>
          </a:p>
        </p:txBody>
      </p:sp>
      <p:sp>
        <p:nvSpPr>
          <p:cNvPr id="4" name="Slide Number Placeholder 3"/>
          <p:cNvSpPr>
            <a:spLocks noGrp="1"/>
          </p:cNvSpPr>
          <p:nvPr>
            <p:ph type="sldNum" sz="quarter" idx="10"/>
          </p:nvPr>
        </p:nvSpPr>
        <p:spPr/>
        <p:txBody>
          <a:bodyPr/>
          <a:lstStyle/>
          <a:p>
            <a:fld id="{C2CE76C6-9C8C-4A32-ADDF-8E9B28E9C2C5}" type="slidenum">
              <a:rPr lang="en-US" smtClean="0"/>
              <a:pPr/>
              <a:t>32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2CE76C6-9C8C-4A32-ADDF-8E9B28E9C2C5}"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2CE76C6-9C8C-4A32-ADDF-8E9B28E9C2C5}"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2CE76C6-9C8C-4A32-ADDF-8E9B28E9C2C5}"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p:txBody>
          <a:bodyPr/>
          <a:lstStyle/>
          <a:p>
            <a:pPr>
              <a:defRPr/>
            </a:pPr>
            <a:fld id="{E285005D-5C7E-4588-8536-3458227A6555}" type="slidenum">
              <a:rPr lang="en-US" smtClean="0">
                <a:latin typeface="Times"/>
              </a:rPr>
              <a:pPr>
                <a:defRPr/>
              </a:pPr>
              <a:t>6</a:t>
            </a:fld>
            <a:endParaRPr lang="en-US" smtClean="0">
              <a:latin typeface="Times"/>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r>
              <a:rPr lang="en-US" dirty="0" smtClean="0">
                <a:latin typeface="Times"/>
                <a:ea typeface="ＭＳ Ｐゴシック" pitchFamily="34" charset="-128"/>
              </a:rPr>
              <a:t>Let’s start by uploading some of our own data.</a:t>
            </a:r>
          </a:p>
          <a:p>
            <a:pPr eaLnBrk="1" hangingPunct="1"/>
            <a:endParaRPr lang="en-US" dirty="0" smtClean="0">
              <a:latin typeface="Times"/>
              <a:ea typeface="ＭＳ Ｐゴシック" pitchFamily="34" charset="-128"/>
            </a:endParaRPr>
          </a:p>
          <a:p>
            <a:pPr eaLnBrk="1" hangingPunct="1"/>
            <a:r>
              <a:rPr lang="en-US" dirty="0" smtClean="0">
                <a:latin typeface="Times"/>
                <a:ea typeface="ＭＳ Ｐゴシック" pitchFamily="34" charset="-128"/>
              </a:rPr>
              <a:t>I’ve prepared a data set of chromosomal locations on the “X” chromosome in the “interval” format. This format is basically a listing of chromosomal locations or intervals in a tab delineated text format, each row having specific purposes (the first being the chromosome, second and third the start and end position, etc). We’ve included a copy of this file on our download site at the URL shown if you wish to try this also. There are many other formats you can upload in. To see an explanation of the formats and how they are built, just scroll down on this page.</a:t>
            </a:r>
          </a:p>
          <a:p>
            <a:pPr eaLnBrk="1" hangingPunct="1"/>
            <a:endParaRPr lang="en-US" dirty="0" smtClean="0">
              <a:latin typeface="Times"/>
              <a:ea typeface="ＭＳ Ｐゴシック" pitchFamily="34" charset="-128"/>
            </a:endParaRPr>
          </a:p>
          <a:p>
            <a:pPr eaLnBrk="1" hangingPunct="1"/>
            <a:r>
              <a:rPr lang="en-US" dirty="0" smtClean="0">
                <a:latin typeface="Times"/>
                <a:ea typeface="ＭＳ Ｐゴシック" pitchFamily="34" charset="-128"/>
              </a:rPr>
              <a:t>To upload your file, you’ll either paste the contents of your file into the window here, or click the browse button here and find the file on your computer. Here I’ve found and uploaded a file from my desktop. </a:t>
            </a:r>
          </a:p>
          <a:p>
            <a:pPr eaLnBrk="1" hangingPunct="1"/>
            <a:endParaRPr lang="en-US" dirty="0" smtClean="0">
              <a:latin typeface="Times"/>
              <a:ea typeface="ＭＳ Ｐゴシック" pitchFamily="34" charset="-128"/>
            </a:endParaRPr>
          </a:p>
          <a:p>
            <a:pPr eaLnBrk="1" hangingPunct="1"/>
            <a:r>
              <a:rPr lang="en-US" dirty="0" smtClean="0">
                <a:latin typeface="Times"/>
                <a:ea typeface="ＭＳ Ｐゴシック" pitchFamily="34" charset="-128"/>
              </a:rPr>
              <a:t>You’ll then choose which file format the file is in. In this case it is in the interval format, but as you see there are many other possible formats. You can also choose “Auto-detect”, which works pretty well to determine the format of a data file if you are not quite sure of the format, or even if you just don’t want to look for the format type on the list.</a:t>
            </a:r>
          </a:p>
          <a:p>
            <a:pPr eaLnBrk="1" hangingPunct="1"/>
            <a:endParaRPr lang="en-US" dirty="0" smtClean="0">
              <a:latin typeface="Times"/>
              <a:ea typeface="ＭＳ Ｐゴシック" pitchFamily="34" charset="-128"/>
            </a:endParaRPr>
          </a:p>
          <a:p>
            <a:pPr eaLnBrk="1" hangingPunct="1"/>
            <a:r>
              <a:rPr lang="en-US" dirty="0" smtClean="0">
                <a:latin typeface="Times"/>
                <a:ea typeface="ＭＳ Ｐゴシック" pitchFamily="34" charset="-128"/>
              </a:rPr>
              <a:t>Once you’ve chosen the file format, you choose which species the data has been obtained from. There are many to choose from. Ours is from </a:t>
            </a:r>
            <a:r>
              <a:rPr lang="en-US" i="1" dirty="0" smtClean="0">
                <a:latin typeface="Times"/>
                <a:ea typeface="ＭＳ Ｐゴシック" pitchFamily="34" charset="-128"/>
              </a:rPr>
              <a:t>Homo sapiens</a:t>
            </a:r>
            <a:r>
              <a:rPr lang="en-US" dirty="0" smtClean="0">
                <a:latin typeface="Times"/>
                <a:ea typeface="ＭＳ Ｐゴシック" pitchFamily="34" charset="-128"/>
              </a:rPr>
              <a:t>, so that is what we will choose.</a:t>
            </a:r>
          </a:p>
          <a:p>
            <a:pPr eaLnBrk="1" hangingPunct="1"/>
            <a:endParaRPr lang="en-US" dirty="0" smtClean="0">
              <a:latin typeface="Times"/>
              <a:ea typeface="ＭＳ Ｐゴシック" pitchFamily="34" charset="-128"/>
            </a:endParaRPr>
          </a:p>
          <a:p>
            <a:pPr eaLnBrk="1" hangingPunct="1"/>
            <a:r>
              <a:rPr lang="en-US" dirty="0" smtClean="0">
                <a:latin typeface="Times"/>
                <a:ea typeface="ＭＳ Ｐゴシック" pitchFamily="34" charset="-128"/>
              </a:rPr>
              <a:t>Then click “Execute.”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p:txBody>
          <a:bodyPr/>
          <a:lstStyle/>
          <a:p>
            <a:pPr>
              <a:defRPr/>
            </a:pPr>
            <a:fld id="{DC971F5D-AD60-43EE-8B44-B198400AE9F3}" type="slidenum">
              <a:rPr lang="en-US" smtClean="0">
                <a:latin typeface="Times"/>
              </a:rPr>
              <a:pPr>
                <a:defRPr/>
              </a:pPr>
              <a:t>7</a:t>
            </a:fld>
            <a:endParaRPr lang="en-US" smtClean="0">
              <a:latin typeface="Times"/>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pPr eaLnBrk="1" hangingPunct="1"/>
            <a:r>
              <a:rPr lang="en-US" dirty="0" smtClean="0">
                <a:latin typeface="Times"/>
                <a:ea typeface="ＭＳ Ｐゴシック" pitchFamily="34" charset="-128"/>
              </a:rPr>
              <a:t>Once you click that menu heading, links to various actions will appear. These actions will allow you to obtain, prepare and manipulate and analyze data depending on which menu heading you’ve chosen. Here we have links to various databases from which to obtain data.</a:t>
            </a:r>
          </a:p>
          <a:p>
            <a:pPr eaLnBrk="1" hangingPunct="1"/>
            <a:endParaRPr lang="en-US" dirty="0" smtClean="0">
              <a:latin typeface="Times"/>
              <a:ea typeface="ＭＳ Ｐゴシック" pitchFamily="34" charset="-128"/>
            </a:endParaRPr>
          </a:p>
          <a:p>
            <a:pPr eaLnBrk="1" hangingPunct="1"/>
            <a:r>
              <a:rPr lang="en-US" dirty="0" smtClean="0">
                <a:latin typeface="Times"/>
                <a:ea typeface="ＭＳ Ｐゴシック" pitchFamily="34" charset="-128"/>
              </a:rPr>
              <a:t>We are going to click the link that says “UCSC Main table browser.” This will take us to the UCSC Table Browser, which would show up in the center column here, where we would obtain data and export it here back to Galaxy. We’ll introduce you to the mechanics of that in the next section. Right now, we’ll show you some sample imported data in Galaxy, for a region of the human genome.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p:txBody>
          <a:bodyPr/>
          <a:lstStyle/>
          <a:p>
            <a:pPr>
              <a:defRPr/>
            </a:pPr>
            <a:fld id="{1516A056-4D63-4811-A9FD-DF6C66F9F388}" type="slidenum">
              <a:rPr lang="en-US" smtClean="0">
                <a:latin typeface="Times"/>
              </a:rPr>
              <a:pPr>
                <a:defRPr/>
              </a:pPr>
              <a:t>8</a:t>
            </a:fld>
            <a:endParaRPr lang="en-US" smtClean="0">
              <a:latin typeface="Times"/>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r>
              <a:rPr lang="en-US" smtClean="0">
                <a:latin typeface="Times"/>
                <a:ea typeface="ＭＳ Ｐゴシック" pitchFamily="34" charset="-128"/>
              </a:rPr>
              <a:t>The Table Browser Interface will now appear in the right hand side. </a:t>
            </a:r>
          </a:p>
          <a:p>
            <a:pPr eaLnBrk="1" hangingPunct="1"/>
            <a:endParaRPr lang="en-US" smtClean="0">
              <a:latin typeface="Times"/>
              <a:ea typeface="ＭＳ Ｐゴシック" pitchFamily="34" charset="-128"/>
            </a:endParaRPr>
          </a:p>
          <a:p>
            <a:pPr eaLnBrk="1" hangingPunct="1"/>
            <a:r>
              <a:rPr lang="en-US" smtClean="0">
                <a:latin typeface="Times"/>
                <a:ea typeface="ＭＳ Ｐゴシック" pitchFamily="34" charset="-128"/>
              </a:rPr>
              <a:t>We are going to get known gene data from the human X chromosome. To do so, we’ll just choose the right data set: Human genome assembly “Mar. 2006” and the “UCSC Genes” dataset from the “Genes and Gene Prediction Tracks” group.</a:t>
            </a:r>
          </a:p>
          <a:p>
            <a:pPr eaLnBrk="1" hangingPunct="1"/>
            <a:endParaRPr lang="en-US" smtClean="0">
              <a:latin typeface="Times"/>
              <a:ea typeface="ＭＳ Ｐゴシック" pitchFamily="34" charset="-128"/>
            </a:endParaRPr>
          </a:p>
          <a:p>
            <a:pPr eaLnBrk="1" hangingPunct="1"/>
            <a:r>
              <a:rPr lang="en-US" smtClean="0">
                <a:latin typeface="Times"/>
                <a:ea typeface="ＭＳ Ｐゴシック" pitchFamily="34" charset="-128"/>
              </a:rPr>
              <a:t>We’ll put the position as “chrX:1-154913754,” or alternatively we could have just written “chrX.”</a:t>
            </a:r>
          </a:p>
          <a:p>
            <a:pPr eaLnBrk="1" hangingPunct="1"/>
            <a:endParaRPr lang="en-US" smtClean="0">
              <a:latin typeface="Times"/>
              <a:ea typeface="ＭＳ Ｐゴシック" pitchFamily="34" charset="-128"/>
            </a:endParaRPr>
          </a:p>
          <a:p>
            <a:pPr eaLnBrk="1" hangingPunct="1"/>
            <a:r>
              <a:rPr lang="en-US" smtClean="0">
                <a:latin typeface="Times"/>
                <a:ea typeface="ＭＳ Ｐゴシック" pitchFamily="34" charset="-128"/>
              </a:rPr>
              <a:t>Leaving all the rest as default, including the output format as BED and the “Send output to Galaxy” checkbox checked, we’ll click the link “Get Output.”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p:txBody>
          <a:bodyPr/>
          <a:lstStyle/>
          <a:p>
            <a:pPr>
              <a:defRPr/>
            </a:pPr>
            <a:fld id="{A212D4E9-7B04-41AD-967A-F9656AECB541}" type="slidenum">
              <a:rPr lang="en-US" smtClean="0">
                <a:latin typeface="Times"/>
              </a:rPr>
              <a:pPr>
                <a:defRPr/>
              </a:pPr>
              <a:t>9</a:t>
            </a:fld>
            <a:endParaRPr lang="en-US" smtClean="0">
              <a:latin typeface="Times"/>
            </a:endParaRP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pPr eaLnBrk="1" hangingPunct="1"/>
            <a:r>
              <a:rPr lang="en-US" dirty="0" smtClean="0">
                <a:latin typeface="Times"/>
                <a:ea typeface="ＭＳ Ｐゴシック" pitchFamily="34" charset="-128"/>
              </a:rPr>
              <a:t>We can leave all the next steps with their default settings for our example, but you could create a custom track for the UCSC Genome Browser, and create records for individual gene features here.</a:t>
            </a:r>
          </a:p>
          <a:p>
            <a:pPr eaLnBrk="1" hangingPunct="1"/>
            <a:endParaRPr lang="en-US" dirty="0" smtClean="0">
              <a:latin typeface="Times"/>
              <a:ea typeface="ＭＳ Ｐゴシック" pitchFamily="34" charset="-128"/>
            </a:endParaRPr>
          </a:p>
          <a:p>
            <a:pPr eaLnBrk="1" hangingPunct="1"/>
            <a:r>
              <a:rPr lang="en-US" dirty="0" smtClean="0">
                <a:latin typeface="Times"/>
                <a:ea typeface="ＭＳ Ｐゴシック" pitchFamily="34" charset="-128"/>
              </a:rPr>
              <a:t>We’ll just send this to the Galaxy tool by clicking the “Send query to Galaxy” link.</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12/15/2009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12/15/2009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12/15/2009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12/15/2009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12/15/2009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12/15/2009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12/15/2009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12/15/2009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12/15/2009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12/15/2009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12/15/2009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12/15/2009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cistrome.dfci.harvard.edu/ap/"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galaxy.psu.edu/screencasts.html" TargetMode="External"/><Relationship Id="rId4" Type="http://schemas.openxmlformats.org/officeDocument/2006/relationships/hyperlink" Target="http://www.openhelix.com/cgi/tutorialInfo.cgi?id=82"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09800"/>
            <a:ext cx="7772400" cy="1470025"/>
          </a:xfrm>
        </p:spPr>
        <p:txBody>
          <a:bodyPr>
            <a:normAutofit fontScale="90000"/>
          </a:bodyPr>
          <a:lstStyle/>
          <a:p>
            <a:r>
              <a:rPr lang="en-US" sz="6000" dirty="0" smtClean="0"/>
              <a:t/>
            </a:r>
            <a:br>
              <a:rPr lang="en-US" sz="6000" dirty="0" smtClean="0"/>
            </a:br>
            <a:r>
              <a:rPr lang="en-US" dirty="0" smtClean="0"/>
              <a:t> </a:t>
            </a:r>
            <a:r>
              <a:rPr lang="en-US" sz="5300" dirty="0" smtClean="0"/>
              <a:t>Galaxy </a:t>
            </a:r>
            <a:r>
              <a:rPr lang="en-US" dirty="0" smtClean="0"/>
              <a:t/>
            </a:r>
            <a:br>
              <a:rPr lang="en-US" dirty="0" smtClean="0"/>
            </a:br>
            <a:r>
              <a:rPr lang="en-US" dirty="0" smtClean="0"/>
              <a:t>Web based platform for interactive genome-analysis</a:t>
            </a:r>
            <a:br>
              <a:rPr lang="en-US" dirty="0" smtClean="0"/>
            </a:br>
            <a:r>
              <a:rPr lang="en-US" dirty="0" smtClean="0"/>
              <a:t/>
            </a:r>
            <a:br>
              <a:rPr lang="en-US" dirty="0" smtClean="0"/>
            </a:br>
            <a:endParaRPr lang="en-US" sz="3600" dirty="0"/>
          </a:p>
        </p:txBody>
      </p:sp>
      <p:sp>
        <p:nvSpPr>
          <p:cNvPr id="3" name="Subtitle 2"/>
          <p:cNvSpPr>
            <a:spLocks noGrp="1"/>
          </p:cNvSpPr>
          <p:nvPr>
            <p:ph type="subTitle" idx="1"/>
          </p:nvPr>
        </p:nvSpPr>
        <p:spPr>
          <a:xfrm>
            <a:off x="1371600" y="4038600"/>
            <a:ext cx="6400800" cy="1752600"/>
          </a:xfrm>
        </p:spPr>
        <p:txBody>
          <a:bodyPr/>
          <a:lstStyle/>
          <a:p>
            <a:r>
              <a:rPr lang="en-US" dirty="0" smtClean="0"/>
              <a:t>http://main.g2.bx.psu.edu/</a:t>
            </a:r>
            <a:endParaRPr lang="en-US" dirty="0"/>
          </a:p>
        </p:txBody>
      </p:sp>
      <p:grpSp>
        <p:nvGrpSpPr>
          <p:cNvPr id="6" name="Group 5"/>
          <p:cNvGrpSpPr/>
          <p:nvPr/>
        </p:nvGrpSpPr>
        <p:grpSpPr>
          <a:xfrm>
            <a:off x="71120" y="5466080"/>
            <a:ext cx="1823192" cy="1391920"/>
            <a:chOff x="2661920" y="5466080"/>
            <a:chExt cx="1823192" cy="1391920"/>
          </a:xfrm>
        </p:grpSpPr>
        <p:sp>
          <p:nvSpPr>
            <p:cNvPr id="7" name="TextBox 6"/>
            <p:cNvSpPr txBox="1"/>
            <p:nvPr/>
          </p:nvSpPr>
          <p:spPr>
            <a:xfrm>
              <a:off x="3076585" y="6581001"/>
              <a:ext cx="1408527" cy="276999"/>
            </a:xfrm>
            <a:prstGeom prst="rect">
              <a:avLst/>
            </a:prstGeom>
            <a:noFill/>
          </p:spPr>
          <p:txBody>
            <a:bodyPr wrap="none" rtlCol="0">
              <a:spAutoFit/>
            </a:bodyPr>
            <a:lstStyle/>
            <a:p>
              <a:r>
                <a:rPr lang="en-US" sz="1200" dirty="0" smtClean="0"/>
                <a:t>Hot Topics: </a:t>
              </a:r>
              <a:r>
                <a:rPr lang="en-US" sz="1200" i="1" dirty="0" smtClean="0"/>
                <a:t>Galaxy </a:t>
              </a:r>
              <a:endParaRPr lang="en-US" sz="1200" i="1" dirty="0"/>
            </a:p>
          </p:txBody>
        </p:sp>
        <p:pic>
          <p:nvPicPr>
            <p:cNvPr id="8" name="Picture 7" descr="hot.png"/>
            <p:cNvPicPr>
              <a:picLocks noChangeAspect="1"/>
            </p:cNvPicPr>
            <p:nvPr/>
          </p:nvPicPr>
          <p:blipFill>
            <a:blip r:embed="rId3" cstate="print"/>
            <a:stretch>
              <a:fillRect/>
            </a:stretch>
          </p:blipFill>
          <p:spPr>
            <a:xfrm>
              <a:off x="2661920" y="5466080"/>
              <a:ext cx="1176990" cy="1371600"/>
            </a:xfrm>
            <a:prstGeom prst="rect">
              <a:avLst/>
            </a:prstGeom>
          </p:spPr>
        </p:pic>
      </p:grpSp>
      <p:pic>
        <p:nvPicPr>
          <p:cNvPr id="9" name="Content Placeholder 9" descr="christmas-clip-art.jpg"/>
          <p:cNvPicPr>
            <a:picLocks noChangeAspect="1"/>
          </p:cNvPicPr>
          <p:nvPr/>
        </p:nvPicPr>
        <p:blipFill>
          <a:blip r:embed="rId4" cstate="print"/>
          <a:srcRect l="54546" t="57575" r="22727" b="9489"/>
          <a:stretch>
            <a:fillRect/>
          </a:stretch>
        </p:blipFill>
        <p:spPr>
          <a:xfrm>
            <a:off x="8382000" y="6029801"/>
            <a:ext cx="762000" cy="828199"/>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2"/>
          <p:cNvGrpSpPr/>
          <p:nvPr/>
        </p:nvGrpSpPr>
        <p:grpSpPr>
          <a:xfrm>
            <a:off x="71120" y="5542280"/>
            <a:ext cx="1823192" cy="1391920"/>
            <a:chOff x="2661920" y="5466080"/>
            <a:chExt cx="1823192" cy="1391920"/>
          </a:xfrm>
        </p:grpSpPr>
        <p:sp>
          <p:nvSpPr>
            <p:cNvPr id="14" name="TextBox 13"/>
            <p:cNvSpPr txBox="1"/>
            <p:nvPr/>
          </p:nvSpPr>
          <p:spPr>
            <a:xfrm>
              <a:off x="3076585" y="6581001"/>
              <a:ext cx="1408527" cy="276999"/>
            </a:xfrm>
            <a:prstGeom prst="rect">
              <a:avLst/>
            </a:prstGeom>
            <a:noFill/>
          </p:spPr>
          <p:txBody>
            <a:bodyPr wrap="none" rtlCol="0">
              <a:spAutoFit/>
            </a:bodyPr>
            <a:lstStyle/>
            <a:p>
              <a:r>
                <a:rPr lang="en-US" sz="1200" dirty="0" smtClean="0"/>
                <a:t>Hot Topics: </a:t>
              </a:r>
              <a:r>
                <a:rPr lang="en-US" sz="1200" i="1" dirty="0" smtClean="0"/>
                <a:t>Galaxy </a:t>
              </a:r>
              <a:endParaRPr lang="en-US" sz="1200" i="1" dirty="0"/>
            </a:p>
          </p:txBody>
        </p:sp>
        <p:pic>
          <p:nvPicPr>
            <p:cNvPr id="15" name="Picture 14" descr="hot.png"/>
            <p:cNvPicPr>
              <a:picLocks noChangeAspect="1"/>
            </p:cNvPicPr>
            <p:nvPr/>
          </p:nvPicPr>
          <p:blipFill>
            <a:blip r:embed="rId3" cstate="print"/>
            <a:stretch>
              <a:fillRect/>
            </a:stretch>
          </p:blipFill>
          <p:spPr>
            <a:xfrm>
              <a:off x="2661920" y="5466080"/>
              <a:ext cx="1176990" cy="1371600"/>
            </a:xfrm>
            <a:prstGeom prst="rect">
              <a:avLst/>
            </a:prstGeom>
          </p:spPr>
        </p:pic>
      </p:grpSp>
      <p:pic>
        <p:nvPicPr>
          <p:cNvPr id="16386" name="Picture 14" descr="interface_2.png"/>
          <p:cNvPicPr>
            <a:picLocks noChangeAspect="1"/>
          </p:cNvPicPr>
          <p:nvPr/>
        </p:nvPicPr>
        <p:blipFill>
          <a:blip r:embed="rId4" cstate="print"/>
          <a:srcRect/>
          <a:stretch>
            <a:fillRect/>
          </a:stretch>
        </p:blipFill>
        <p:spPr bwMode="auto">
          <a:xfrm>
            <a:off x="762000" y="863600"/>
            <a:ext cx="7620000" cy="5842000"/>
          </a:xfrm>
          <a:prstGeom prst="rect">
            <a:avLst/>
          </a:prstGeom>
          <a:noFill/>
          <a:ln w="9525">
            <a:noFill/>
            <a:miter lim="800000"/>
            <a:headEnd/>
            <a:tailEnd/>
          </a:ln>
        </p:spPr>
      </p:pic>
      <p:pic>
        <p:nvPicPr>
          <p:cNvPr id="10" name="Picture 9" descr="interface_1.1.png"/>
          <p:cNvPicPr>
            <a:picLocks noChangeAspect="1"/>
          </p:cNvPicPr>
          <p:nvPr/>
        </p:nvPicPr>
        <p:blipFill>
          <a:blip r:embed="rId5" cstate="print"/>
          <a:srcRect/>
          <a:stretch>
            <a:fillRect/>
          </a:stretch>
        </p:blipFill>
        <p:spPr bwMode="auto">
          <a:xfrm>
            <a:off x="762000" y="863600"/>
            <a:ext cx="7620000" cy="5842000"/>
          </a:xfrm>
          <a:prstGeom prst="rect">
            <a:avLst/>
          </a:prstGeom>
          <a:noFill/>
          <a:ln w="9525">
            <a:solidFill>
              <a:srgbClr val="2E2E46"/>
            </a:solidFill>
            <a:miter lim="800000"/>
            <a:headEnd/>
            <a:tailEnd/>
          </a:ln>
        </p:spPr>
      </p:pic>
      <p:sp>
        <p:nvSpPr>
          <p:cNvPr id="16389" name="Slide Number Placeholder 4"/>
          <p:cNvSpPr>
            <a:spLocks noGrp="1"/>
          </p:cNvSpPr>
          <p:nvPr>
            <p:ph type="sldNum" sz="quarter" idx="11"/>
          </p:nvPr>
        </p:nvSpPr>
        <p:spPr/>
        <p:txBody>
          <a:bodyPr/>
          <a:lstStyle/>
          <a:p>
            <a:pPr>
              <a:defRPr/>
            </a:pPr>
            <a:fld id="{08F8BCCD-CB28-44E6-A3E5-9D99399C8003}" type="slidenum">
              <a:rPr lang="en-US" smtClean="0">
                <a:latin typeface="Arial" pitchFamily="34" charset="0"/>
              </a:rPr>
              <a:pPr>
                <a:defRPr/>
              </a:pPr>
              <a:t>10</a:t>
            </a:fld>
            <a:endParaRPr lang="en-US" smtClean="0">
              <a:latin typeface="Arial" pitchFamily="34" charset="0"/>
            </a:endParaRPr>
          </a:p>
        </p:txBody>
      </p:sp>
      <p:sp>
        <p:nvSpPr>
          <p:cNvPr id="16390" name="Rectangle 2"/>
          <p:cNvSpPr>
            <a:spLocks noGrp="1" noRot="1" noChangeArrowheads="1"/>
          </p:cNvSpPr>
          <p:nvPr>
            <p:ph type="title"/>
          </p:nvPr>
        </p:nvSpPr>
        <p:spPr>
          <a:xfrm>
            <a:off x="457200" y="-76200"/>
            <a:ext cx="8229600" cy="1143000"/>
          </a:xfrm>
        </p:spPr>
        <p:txBody>
          <a:bodyPr/>
          <a:lstStyle/>
          <a:p>
            <a:pPr eaLnBrk="1" hangingPunct="1"/>
            <a:r>
              <a:rPr lang="en-US" dirty="0" smtClean="0">
                <a:ea typeface="ＭＳ Ｐゴシック" pitchFamily="34" charset="-128"/>
              </a:rPr>
              <a:t>Data Uploaded</a:t>
            </a:r>
          </a:p>
        </p:txBody>
      </p:sp>
      <p:sp>
        <p:nvSpPr>
          <p:cNvPr id="9" name="Rectangle 8"/>
          <p:cNvSpPr>
            <a:spLocks noChangeArrowheads="1"/>
          </p:cNvSpPr>
          <p:nvPr/>
        </p:nvSpPr>
        <p:spPr bwMode="auto">
          <a:xfrm flipH="1">
            <a:off x="2438400" y="1143000"/>
            <a:ext cx="4267200" cy="1066800"/>
          </a:xfrm>
          <a:prstGeom prst="rect">
            <a:avLst/>
          </a:prstGeom>
          <a:noFill/>
          <a:ln w="38100">
            <a:solidFill>
              <a:srgbClr val="F40103"/>
            </a:solidFill>
            <a:miter lim="800000"/>
            <a:headEnd/>
            <a:tailEnd/>
          </a:ln>
        </p:spPr>
        <p:txBody>
          <a:bodyPr wrap="none" anchor="ctr"/>
          <a:lstStyle/>
          <a:p>
            <a:pPr algn="ctr" eaLnBrk="0" hangingPunct="0"/>
            <a:endParaRPr lang="en-US" sz="2400"/>
          </a:p>
        </p:txBody>
      </p:sp>
      <p:sp>
        <p:nvSpPr>
          <p:cNvPr id="13" name="AutoShape 9"/>
          <p:cNvSpPr>
            <a:spLocks noChangeArrowheads="1"/>
          </p:cNvSpPr>
          <p:nvPr/>
        </p:nvSpPr>
        <p:spPr bwMode="auto">
          <a:xfrm>
            <a:off x="4800600" y="1219200"/>
            <a:ext cx="2057400" cy="914400"/>
          </a:xfrm>
          <a:prstGeom prst="rightArrow">
            <a:avLst>
              <a:gd name="adj1" fmla="val 50000"/>
              <a:gd name="adj2" fmla="val 42083"/>
            </a:avLst>
          </a:prstGeom>
          <a:solidFill>
            <a:schemeClr val="accent1"/>
          </a:solidFill>
          <a:ln w="9525">
            <a:solidFill>
              <a:schemeClr val="tx1"/>
            </a:solidFill>
            <a:miter lim="800000"/>
            <a:headEnd/>
            <a:tailEnd/>
          </a:ln>
        </p:spPr>
        <p:txBody>
          <a:bodyPr wrap="none" anchor="ctr"/>
          <a:lstStyle/>
          <a:p>
            <a:pPr algn="ctr" eaLnBrk="0" hangingPunct="0"/>
            <a:r>
              <a:rPr lang="en-US" b="0">
                <a:solidFill>
                  <a:schemeClr val="tx1"/>
                </a:solidFill>
              </a:rPr>
              <a:t>View Summary</a:t>
            </a:r>
          </a:p>
        </p:txBody>
      </p:sp>
      <p:sp>
        <p:nvSpPr>
          <p:cNvPr id="11" name="TextBox 10"/>
          <p:cNvSpPr txBox="1"/>
          <p:nvPr/>
        </p:nvSpPr>
        <p:spPr>
          <a:xfrm>
            <a:off x="6638339" y="6626423"/>
            <a:ext cx="2581861" cy="307777"/>
          </a:xfrm>
          <a:prstGeom prst="rect">
            <a:avLst/>
          </a:prstGeom>
          <a:noFill/>
        </p:spPr>
        <p:txBody>
          <a:bodyPr wrap="none" rtlCol="0">
            <a:spAutoFit/>
          </a:bodyPr>
          <a:lstStyle/>
          <a:p>
            <a:r>
              <a:rPr lang="en-US" sz="1400" dirty="0" smtClean="0"/>
              <a:t>Adapted from </a:t>
            </a:r>
            <a:r>
              <a:rPr lang="en-US" sz="1400" dirty="0" err="1" smtClean="0"/>
              <a:t>OpenHelix</a:t>
            </a:r>
            <a:r>
              <a:rPr lang="en-US" sz="1400" dirty="0" smtClean="0"/>
              <a:t> tutorial</a:t>
            </a:r>
            <a:endParaRPr lang="en-US" sz="14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2"/>
          <p:cNvGrpSpPr/>
          <p:nvPr/>
        </p:nvGrpSpPr>
        <p:grpSpPr>
          <a:xfrm>
            <a:off x="5608" y="5542280"/>
            <a:ext cx="1823192" cy="1391920"/>
            <a:chOff x="2661920" y="5466080"/>
            <a:chExt cx="1823192" cy="1391920"/>
          </a:xfrm>
        </p:grpSpPr>
        <p:sp>
          <p:nvSpPr>
            <p:cNvPr id="11" name="TextBox 10"/>
            <p:cNvSpPr txBox="1"/>
            <p:nvPr/>
          </p:nvSpPr>
          <p:spPr>
            <a:xfrm>
              <a:off x="3076585" y="6581001"/>
              <a:ext cx="1408527" cy="276999"/>
            </a:xfrm>
            <a:prstGeom prst="rect">
              <a:avLst/>
            </a:prstGeom>
            <a:noFill/>
          </p:spPr>
          <p:txBody>
            <a:bodyPr wrap="none" rtlCol="0">
              <a:spAutoFit/>
            </a:bodyPr>
            <a:lstStyle/>
            <a:p>
              <a:r>
                <a:rPr lang="en-US" sz="1200" dirty="0" smtClean="0"/>
                <a:t>Hot Topics: </a:t>
              </a:r>
              <a:r>
                <a:rPr lang="en-US" sz="1200" i="1" dirty="0" smtClean="0"/>
                <a:t>Galaxy </a:t>
              </a:r>
              <a:endParaRPr lang="en-US" sz="1200" i="1" dirty="0"/>
            </a:p>
          </p:txBody>
        </p:sp>
        <p:pic>
          <p:nvPicPr>
            <p:cNvPr id="12" name="Picture 11" descr="hot.png"/>
            <p:cNvPicPr>
              <a:picLocks noChangeAspect="1"/>
            </p:cNvPicPr>
            <p:nvPr/>
          </p:nvPicPr>
          <p:blipFill>
            <a:blip r:embed="rId3" cstate="print"/>
            <a:stretch>
              <a:fillRect/>
            </a:stretch>
          </p:blipFill>
          <p:spPr>
            <a:xfrm>
              <a:off x="2661920" y="5466080"/>
              <a:ext cx="1176990" cy="1371600"/>
            </a:xfrm>
            <a:prstGeom prst="rect">
              <a:avLst/>
            </a:prstGeom>
          </p:spPr>
        </p:pic>
      </p:grpSp>
      <p:pic>
        <p:nvPicPr>
          <p:cNvPr id="17410" name="Picture 11" descr="interface_3.png"/>
          <p:cNvPicPr>
            <a:picLocks noChangeAspect="1"/>
          </p:cNvPicPr>
          <p:nvPr/>
        </p:nvPicPr>
        <p:blipFill>
          <a:blip r:embed="rId4" cstate="print"/>
          <a:srcRect/>
          <a:stretch>
            <a:fillRect/>
          </a:stretch>
        </p:blipFill>
        <p:spPr bwMode="auto">
          <a:xfrm>
            <a:off x="762000" y="863600"/>
            <a:ext cx="7620000" cy="5842000"/>
          </a:xfrm>
          <a:prstGeom prst="rect">
            <a:avLst/>
          </a:prstGeom>
          <a:noFill/>
          <a:ln w="9525">
            <a:noFill/>
            <a:miter lim="800000"/>
            <a:headEnd/>
            <a:tailEnd/>
          </a:ln>
        </p:spPr>
      </p:pic>
      <p:pic>
        <p:nvPicPr>
          <p:cNvPr id="17411" name="Picture 9" descr="interface_1.1.png"/>
          <p:cNvPicPr>
            <a:picLocks noChangeAspect="1"/>
          </p:cNvPicPr>
          <p:nvPr/>
        </p:nvPicPr>
        <p:blipFill>
          <a:blip r:embed="rId5" cstate="print"/>
          <a:srcRect/>
          <a:stretch>
            <a:fillRect/>
          </a:stretch>
        </p:blipFill>
        <p:spPr bwMode="auto">
          <a:xfrm>
            <a:off x="762000" y="863600"/>
            <a:ext cx="7620000" cy="5842000"/>
          </a:xfrm>
          <a:prstGeom prst="rect">
            <a:avLst/>
          </a:prstGeom>
          <a:noFill/>
          <a:ln w="9525">
            <a:solidFill>
              <a:srgbClr val="2E2E46"/>
            </a:solidFill>
            <a:miter lim="800000"/>
            <a:headEnd/>
            <a:tailEnd/>
          </a:ln>
        </p:spPr>
      </p:pic>
      <p:sp>
        <p:nvSpPr>
          <p:cNvPr id="17413" name="Slide Number Placeholder 4"/>
          <p:cNvSpPr>
            <a:spLocks noGrp="1"/>
          </p:cNvSpPr>
          <p:nvPr>
            <p:ph type="sldNum" sz="quarter" idx="11"/>
          </p:nvPr>
        </p:nvSpPr>
        <p:spPr/>
        <p:txBody>
          <a:bodyPr/>
          <a:lstStyle/>
          <a:p>
            <a:pPr>
              <a:defRPr/>
            </a:pPr>
            <a:fld id="{4CFD15AC-56D4-4EDA-BCA5-DD5BEACA4A68}" type="slidenum">
              <a:rPr lang="en-US" smtClean="0">
                <a:latin typeface="Arial" pitchFamily="34" charset="0"/>
              </a:rPr>
              <a:pPr>
                <a:defRPr/>
              </a:pPr>
              <a:t>11</a:t>
            </a:fld>
            <a:endParaRPr lang="en-US" smtClean="0">
              <a:latin typeface="Arial" pitchFamily="34" charset="0"/>
            </a:endParaRPr>
          </a:p>
        </p:txBody>
      </p:sp>
      <p:sp>
        <p:nvSpPr>
          <p:cNvPr id="17414" name="Rectangle 2"/>
          <p:cNvSpPr>
            <a:spLocks noGrp="1" noRot="1" noChangeArrowheads="1"/>
          </p:cNvSpPr>
          <p:nvPr>
            <p:ph type="title"/>
          </p:nvPr>
        </p:nvSpPr>
        <p:spPr>
          <a:xfrm>
            <a:off x="457200" y="-76200"/>
            <a:ext cx="8229600" cy="1143000"/>
          </a:xfrm>
        </p:spPr>
        <p:txBody>
          <a:bodyPr/>
          <a:lstStyle/>
          <a:p>
            <a:pPr eaLnBrk="1" hangingPunct="1"/>
            <a:r>
              <a:rPr lang="en-US" dirty="0" smtClean="0">
                <a:ea typeface="ＭＳ Ｐゴシック" pitchFamily="34" charset="-128"/>
              </a:rPr>
              <a:t>View Data</a:t>
            </a:r>
          </a:p>
        </p:txBody>
      </p:sp>
      <p:sp>
        <p:nvSpPr>
          <p:cNvPr id="13" name="AutoShape 9"/>
          <p:cNvSpPr>
            <a:spLocks noChangeArrowheads="1"/>
          </p:cNvSpPr>
          <p:nvPr/>
        </p:nvSpPr>
        <p:spPr bwMode="auto">
          <a:xfrm>
            <a:off x="6248400" y="1143000"/>
            <a:ext cx="1676400" cy="914400"/>
          </a:xfrm>
          <a:prstGeom prst="rightArrow">
            <a:avLst>
              <a:gd name="adj1" fmla="val 50000"/>
              <a:gd name="adj2" fmla="val 42082"/>
            </a:avLst>
          </a:prstGeom>
          <a:solidFill>
            <a:schemeClr val="accent1"/>
          </a:solidFill>
          <a:ln w="9525">
            <a:solidFill>
              <a:schemeClr val="tx1"/>
            </a:solidFill>
            <a:miter lim="800000"/>
            <a:headEnd/>
            <a:tailEnd/>
          </a:ln>
        </p:spPr>
        <p:txBody>
          <a:bodyPr wrap="none" anchor="ctr"/>
          <a:lstStyle/>
          <a:p>
            <a:pPr algn="ctr" eaLnBrk="0" hangingPunct="0"/>
            <a:r>
              <a:rPr lang="en-US" b="0" dirty="0">
                <a:solidFill>
                  <a:schemeClr val="tx1"/>
                </a:solidFill>
              </a:rPr>
              <a:t>View Data</a:t>
            </a:r>
          </a:p>
        </p:txBody>
      </p:sp>
      <p:sp>
        <p:nvSpPr>
          <p:cNvPr id="9" name="TextBox 8"/>
          <p:cNvSpPr txBox="1"/>
          <p:nvPr/>
        </p:nvSpPr>
        <p:spPr>
          <a:xfrm>
            <a:off x="6638339" y="6626423"/>
            <a:ext cx="2581861" cy="307777"/>
          </a:xfrm>
          <a:prstGeom prst="rect">
            <a:avLst/>
          </a:prstGeom>
          <a:noFill/>
        </p:spPr>
        <p:txBody>
          <a:bodyPr wrap="none" rtlCol="0">
            <a:spAutoFit/>
          </a:bodyPr>
          <a:lstStyle/>
          <a:p>
            <a:r>
              <a:rPr lang="en-US" sz="1400" dirty="0" smtClean="0"/>
              <a:t>Adapted from </a:t>
            </a:r>
            <a:r>
              <a:rPr lang="en-US" sz="1400" dirty="0" err="1" smtClean="0"/>
              <a:t>OpenHelix</a:t>
            </a:r>
            <a:r>
              <a:rPr lang="en-US" sz="1400" dirty="0" smtClean="0"/>
              <a:t> tutorial</a:t>
            </a:r>
            <a:endParaRPr lang="en-US" sz="14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2"/>
          <p:cNvGrpSpPr/>
          <p:nvPr/>
        </p:nvGrpSpPr>
        <p:grpSpPr>
          <a:xfrm>
            <a:off x="71120" y="5542280"/>
            <a:ext cx="1823192" cy="1391920"/>
            <a:chOff x="2661920" y="5466080"/>
            <a:chExt cx="1823192" cy="1391920"/>
          </a:xfrm>
        </p:grpSpPr>
        <p:sp>
          <p:nvSpPr>
            <p:cNvPr id="12" name="TextBox 11"/>
            <p:cNvSpPr txBox="1"/>
            <p:nvPr/>
          </p:nvSpPr>
          <p:spPr>
            <a:xfrm>
              <a:off x="3076585" y="6581001"/>
              <a:ext cx="1408527" cy="276999"/>
            </a:xfrm>
            <a:prstGeom prst="rect">
              <a:avLst/>
            </a:prstGeom>
            <a:noFill/>
          </p:spPr>
          <p:txBody>
            <a:bodyPr wrap="none" rtlCol="0">
              <a:spAutoFit/>
            </a:bodyPr>
            <a:lstStyle/>
            <a:p>
              <a:r>
                <a:rPr lang="en-US" sz="1200" dirty="0" smtClean="0"/>
                <a:t>Hot Topics: </a:t>
              </a:r>
              <a:r>
                <a:rPr lang="en-US" sz="1200" i="1" dirty="0" smtClean="0"/>
                <a:t>Galaxy </a:t>
              </a:r>
              <a:endParaRPr lang="en-US" sz="1200" i="1" dirty="0"/>
            </a:p>
          </p:txBody>
        </p:sp>
        <p:pic>
          <p:nvPicPr>
            <p:cNvPr id="14" name="Picture 13" descr="hot.png"/>
            <p:cNvPicPr>
              <a:picLocks noChangeAspect="1"/>
            </p:cNvPicPr>
            <p:nvPr/>
          </p:nvPicPr>
          <p:blipFill>
            <a:blip r:embed="rId3" cstate="print"/>
            <a:stretch>
              <a:fillRect/>
            </a:stretch>
          </p:blipFill>
          <p:spPr>
            <a:xfrm>
              <a:off x="2661920" y="5466080"/>
              <a:ext cx="1176990" cy="1371600"/>
            </a:xfrm>
            <a:prstGeom prst="rect">
              <a:avLst/>
            </a:prstGeom>
          </p:spPr>
        </p:pic>
      </p:grpSp>
      <p:pic>
        <p:nvPicPr>
          <p:cNvPr id="18434" name="Picture 8" descr="interface_0datashow.png"/>
          <p:cNvPicPr>
            <a:picLocks noChangeAspect="1"/>
          </p:cNvPicPr>
          <p:nvPr/>
        </p:nvPicPr>
        <p:blipFill>
          <a:blip r:embed="rId4" cstate="print"/>
          <a:srcRect/>
          <a:stretch>
            <a:fillRect/>
          </a:stretch>
        </p:blipFill>
        <p:spPr bwMode="auto">
          <a:xfrm>
            <a:off x="762000" y="863600"/>
            <a:ext cx="7620000" cy="5842000"/>
          </a:xfrm>
          <a:prstGeom prst="rect">
            <a:avLst/>
          </a:prstGeom>
          <a:noFill/>
          <a:ln w="9525">
            <a:solidFill>
              <a:srgbClr val="2E2E46"/>
            </a:solidFill>
            <a:miter lim="800000"/>
            <a:headEnd/>
            <a:tailEnd/>
          </a:ln>
        </p:spPr>
      </p:pic>
      <p:sp>
        <p:nvSpPr>
          <p:cNvPr id="18436" name="Slide Number Placeholder 4"/>
          <p:cNvSpPr>
            <a:spLocks noGrp="1"/>
          </p:cNvSpPr>
          <p:nvPr>
            <p:ph type="sldNum" sz="quarter" idx="11"/>
          </p:nvPr>
        </p:nvSpPr>
        <p:spPr/>
        <p:txBody>
          <a:bodyPr/>
          <a:lstStyle/>
          <a:p>
            <a:pPr>
              <a:defRPr/>
            </a:pPr>
            <a:fld id="{885DB0D5-287F-43B2-977B-B23C545E79A8}" type="slidenum">
              <a:rPr lang="en-US" smtClean="0">
                <a:latin typeface="Arial" pitchFamily="34" charset="0"/>
              </a:rPr>
              <a:pPr>
                <a:defRPr/>
              </a:pPr>
              <a:t>12</a:t>
            </a:fld>
            <a:endParaRPr lang="en-US" smtClean="0">
              <a:latin typeface="Arial" pitchFamily="34" charset="0"/>
            </a:endParaRPr>
          </a:p>
        </p:txBody>
      </p:sp>
      <p:sp>
        <p:nvSpPr>
          <p:cNvPr id="18437" name="Rectangle 2"/>
          <p:cNvSpPr>
            <a:spLocks noGrp="1" noRot="1" noChangeArrowheads="1"/>
          </p:cNvSpPr>
          <p:nvPr>
            <p:ph type="title"/>
          </p:nvPr>
        </p:nvSpPr>
        <p:spPr>
          <a:xfrm>
            <a:off x="457200" y="-76200"/>
            <a:ext cx="8229600" cy="1143000"/>
          </a:xfrm>
        </p:spPr>
        <p:txBody>
          <a:bodyPr/>
          <a:lstStyle/>
          <a:p>
            <a:pPr eaLnBrk="1" hangingPunct="1"/>
            <a:r>
              <a:rPr lang="en-US" dirty="0" smtClean="0">
                <a:ea typeface="ＭＳ Ｐゴシック" pitchFamily="34" charset="-128"/>
              </a:rPr>
              <a:t>View Data</a:t>
            </a:r>
          </a:p>
        </p:txBody>
      </p:sp>
      <p:sp>
        <p:nvSpPr>
          <p:cNvPr id="8" name="Rectangle 8"/>
          <p:cNvSpPr>
            <a:spLocks noChangeArrowheads="1"/>
          </p:cNvSpPr>
          <p:nvPr/>
        </p:nvSpPr>
        <p:spPr bwMode="auto">
          <a:xfrm flipH="1">
            <a:off x="2362200" y="1066800"/>
            <a:ext cx="4267200" cy="5562600"/>
          </a:xfrm>
          <a:prstGeom prst="rect">
            <a:avLst/>
          </a:prstGeom>
          <a:noFill/>
          <a:ln w="38100">
            <a:solidFill>
              <a:srgbClr val="F40103"/>
            </a:solidFill>
            <a:miter lim="800000"/>
            <a:headEnd/>
            <a:tailEnd/>
          </a:ln>
        </p:spPr>
        <p:txBody>
          <a:bodyPr wrap="none" anchor="ctr"/>
          <a:lstStyle/>
          <a:p>
            <a:pPr algn="ctr" eaLnBrk="0" hangingPunct="0"/>
            <a:endParaRPr lang="en-US" sz="2400"/>
          </a:p>
        </p:txBody>
      </p:sp>
      <p:sp>
        <p:nvSpPr>
          <p:cNvPr id="9" name="Oval 8"/>
          <p:cNvSpPr>
            <a:spLocks noChangeArrowheads="1"/>
          </p:cNvSpPr>
          <p:nvPr/>
        </p:nvSpPr>
        <p:spPr bwMode="auto">
          <a:xfrm>
            <a:off x="7913688" y="1504950"/>
            <a:ext cx="180975" cy="171450"/>
          </a:xfrm>
          <a:prstGeom prst="ellipse">
            <a:avLst/>
          </a:prstGeom>
          <a:noFill/>
          <a:ln w="38100" algn="ctr">
            <a:solidFill>
              <a:srgbClr val="FF0000"/>
            </a:solidFill>
            <a:round/>
            <a:headEnd/>
            <a:tailEnd/>
          </a:ln>
        </p:spPr>
        <p:txBody>
          <a:bodyPr/>
          <a:lstStyle/>
          <a:p>
            <a:pPr eaLnBrk="0" hangingPunct="0"/>
            <a:endParaRPr lang="en-US"/>
          </a:p>
        </p:txBody>
      </p:sp>
      <p:sp>
        <p:nvSpPr>
          <p:cNvPr id="13" name="AutoShape 9"/>
          <p:cNvSpPr>
            <a:spLocks noChangeArrowheads="1"/>
          </p:cNvSpPr>
          <p:nvPr/>
        </p:nvSpPr>
        <p:spPr bwMode="auto">
          <a:xfrm>
            <a:off x="6248400" y="1143000"/>
            <a:ext cx="1828800" cy="914400"/>
          </a:xfrm>
          <a:prstGeom prst="rightArrow">
            <a:avLst>
              <a:gd name="adj1" fmla="val 50000"/>
              <a:gd name="adj2" fmla="val 42083"/>
            </a:avLst>
          </a:prstGeom>
          <a:solidFill>
            <a:schemeClr val="accent1"/>
          </a:solidFill>
          <a:ln w="9525">
            <a:solidFill>
              <a:schemeClr val="tx1"/>
            </a:solidFill>
            <a:miter lim="800000"/>
            <a:headEnd/>
            <a:tailEnd/>
          </a:ln>
        </p:spPr>
        <p:txBody>
          <a:bodyPr wrap="none" anchor="ctr"/>
          <a:lstStyle/>
          <a:p>
            <a:pPr algn="ctr" eaLnBrk="0" hangingPunct="0"/>
            <a:r>
              <a:rPr lang="en-US" b="0">
                <a:solidFill>
                  <a:schemeClr val="tx1"/>
                </a:solidFill>
              </a:rPr>
              <a:t>Edit Attributes </a:t>
            </a:r>
          </a:p>
        </p:txBody>
      </p:sp>
      <p:sp>
        <p:nvSpPr>
          <p:cNvPr id="10" name="TextBox 9"/>
          <p:cNvSpPr txBox="1"/>
          <p:nvPr/>
        </p:nvSpPr>
        <p:spPr>
          <a:xfrm>
            <a:off x="6638339" y="6626423"/>
            <a:ext cx="2581861" cy="307777"/>
          </a:xfrm>
          <a:prstGeom prst="rect">
            <a:avLst/>
          </a:prstGeom>
          <a:noFill/>
        </p:spPr>
        <p:txBody>
          <a:bodyPr wrap="none" rtlCol="0">
            <a:spAutoFit/>
          </a:bodyPr>
          <a:lstStyle/>
          <a:p>
            <a:r>
              <a:rPr lang="en-US" sz="1400" dirty="0" smtClean="0"/>
              <a:t>Adapted from </a:t>
            </a:r>
            <a:r>
              <a:rPr lang="en-US" sz="1400" dirty="0" err="1" smtClean="0"/>
              <a:t>OpenHelix</a:t>
            </a:r>
            <a:r>
              <a:rPr lang="en-US" sz="1400" dirty="0" smtClean="0"/>
              <a:t> tutorial</a:t>
            </a:r>
            <a:endParaRPr lang="en-US" sz="14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2"/>
          <p:cNvGrpSpPr/>
          <p:nvPr/>
        </p:nvGrpSpPr>
        <p:grpSpPr>
          <a:xfrm>
            <a:off x="71120" y="5542280"/>
            <a:ext cx="1823192" cy="1391920"/>
            <a:chOff x="2661920" y="5466080"/>
            <a:chExt cx="1823192" cy="1391920"/>
          </a:xfrm>
        </p:grpSpPr>
        <p:sp>
          <p:nvSpPr>
            <p:cNvPr id="16" name="TextBox 15"/>
            <p:cNvSpPr txBox="1"/>
            <p:nvPr/>
          </p:nvSpPr>
          <p:spPr>
            <a:xfrm>
              <a:off x="3076585" y="6581001"/>
              <a:ext cx="1408527" cy="276999"/>
            </a:xfrm>
            <a:prstGeom prst="rect">
              <a:avLst/>
            </a:prstGeom>
            <a:noFill/>
          </p:spPr>
          <p:txBody>
            <a:bodyPr wrap="none" rtlCol="0">
              <a:spAutoFit/>
            </a:bodyPr>
            <a:lstStyle/>
            <a:p>
              <a:r>
                <a:rPr lang="en-US" sz="1200" dirty="0" smtClean="0"/>
                <a:t>Hot Topics: </a:t>
              </a:r>
              <a:r>
                <a:rPr lang="en-US" sz="1200" i="1" dirty="0" smtClean="0"/>
                <a:t>Galaxy </a:t>
              </a:r>
              <a:endParaRPr lang="en-US" sz="1200" i="1" dirty="0"/>
            </a:p>
          </p:txBody>
        </p:sp>
        <p:pic>
          <p:nvPicPr>
            <p:cNvPr id="17" name="Picture 16" descr="hot.png"/>
            <p:cNvPicPr>
              <a:picLocks noChangeAspect="1"/>
            </p:cNvPicPr>
            <p:nvPr/>
          </p:nvPicPr>
          <p:blipFill>
            <a:blip r:embed="rId3" cstate="print"/>
            <a:stretch>
              <a:fillRect/>
            </a:stretch>
          </p:blipFill>
          <p:spPr>
            <a:xfrm>
              <a:off x="2661920" y="5466080"/>
              <a:ext cx="1176990" cy="1371600"/>
            </a:xfrm>
            <a:prstGeom prst="rect">
              <a:avLst/>
            </a:prstGeom>
          </p:spPr>
        </p:pic>
      </p:grpSp>
      <p:pic>
        <p:nvPicPr>
          <p:cNvPr id="19458" name="Picture 12" descr="interface_0edit.png"/>
          <p:cNvPicPr>
            <a:picLocks noChangeAspect="1"/>
          </p:cNvPicPr>
          <p:nvPr/>
        </p:nvPicPr>
        <p:blipFill>
          <a:blip r:embed="rId4" cstate="print"/>
          <a:srcRect/>
          <a:stretch>
            <a:fillRect/>
          </a:stretch>
        </p:blipFill>
        <p:spPr bwMode="auto">
          <a:xfrm>
            <a:off x="755650" y="863600"/>
            <a:ext cx="7626350" cy="5842000"/>
          </a:xfrm>
          <a:prstGeom prst="rect">
            <a:avLst/>
          </a:prstGeom>
          <a:noFill/>
          <a:ln w="9525">
            <a:solidFill>
              <a:srgbClr val="2E2E46"/>
            </a:solidFill>
            <a:miter lim="800000"/>
            <a:headEnd/>
            <a:tailEnd/>
          </a:ln>
        </p:spPr>
      </p:pic>
      <p:sp>
        <p:nvSpPr>
          <p:cNvPr id="19460" name="Slide Number Placeholder 4"/>
          <p:cNvSpPr>
            <a:spLocks noGrp="1"/>
          </p:cNvSpPr>
          <p:nvPr>
            <p:ph type="sldNum" sz="quarter" idx="11"/>
          </p:nvPr>
        </p:nvSpPr>
        <p:spPr/>
        <p:txBody>
          <a:bodyPr/>
          <a:lstStyle/>
          <a:p>
            <a:pPr>
              <a:defRPr/>
            </a:pPr>
            <a:fld id="{5917A9F0-6DB2-4780-AC5F-91C23EF40B60}" type="slidenum">
              <a:rPr lang="en-US" smtClean="0">
                <a:latin typeface="Arial" pitchFamily="34" charset="0"/>
              </a:rPr>
              <a:pPr>
                <a:defRPr/>
              </a:pPr>
              <a:t>13</a:t>
            </a:fld>
            <a:endParaRPr lang="en-US" smtClean="0">
              <a:latin typeface="Arial" pitchFamily="34" charset="0"/>
            </a:endParaRPr>
          </a:p>
        </p:txBody>
      </p:sp>
      <p:sp>
        <p:nvSpPr>
          <p:cNvPr id="19461" name="Rectangle 2"/>
          <p:cNvSpPr>
            <a:spLocks noGrp="1" noRot="1" noChangeArrowheads="1"/>
          </p:cNvSpPr>
          <p:nvPr>
            <p:ph type="title"/>
          </p:nvPr>
        </p:nvSpPr>
        <p:spPr>
          <a:xfrm>
            <a:off x="457200" y="-76200"/>
            <a:ext cx="8229600" cy="1143000"/>
          </a:xfrm>
        </p:spPr>
        <p:txBody>
          <a:bodyPr/>
          <a:lstStyle/>
          <a:p>
            <a:pPr eaLnBrk="1" hangingPunct="1"/>
            <a:r>
              <a:rPr lang="en-US" dirty="0" smtClean="0">
                <a:ea typeface="ＭＳ Ｐゴシック" pitchFamily="34" charset="-128"/>
              </a:rPr>
              <a:t>Edit Attributes</a:t>
            </a:r>
          </a:p>
        </p:txBody>
      </p:sp>
      <p:sp>
        <p:nvSpPr>
          <p:cNvPr id="8" name="Rectangle 8"/>
          <p:cNvSpPr>
            <a:spLocks noChangeArrowheads="1"/>
          </p:cNvSpPr>
          <p:nvPr/>
        </p:nvSpPr>
        <p:spPr bwMode="auto">
          <a:xfrm flipH="1">
            <a:off x="2362200" y="1066800"/>
            <a:ext cx="4267200" cy="3505200"/>
          </a:xfrm>
          <a:prstGeom prst="rect">
            <a:avLst/>
          </a:prstGeom>
          <a:noFill/>
          <a:ln w="38100">
            <a:solidFill>
              <a:srgbClr val="F40103"/>
            </a:solidFill>
            <a:miter lim="800000"/>
            <a:headEnd/>
            <a:tailEnd/>
          </a:ln>
        </p:spPr>
        <p:txBody>
          <a:bodyPr wrap="none" anchor="ctr"/>
          <a:lstStyle/>
          <a:p>
            <a:pPr algn="ctr" eaLnBrk="0" hangingPunct="0"/>
            <a:endParaRPr lang="en-US" sz="2400"/>
          </a:p>
        </p:txBody>
      </p:sp>
      <p:sp>
        <p:nvSpPr>
          <p:cNvPr id="10" name="Rectangle 8"/>
          <p:cNvSpPr>
            <a:spLocks noChangeArrowheads="1"/>
          </p:cNvSpPr>
          <p:nvPr/>
        </p:nvSpPr>
        <p:spPr bwMode="auto">
          <a:xfrm flipH="1">
            <a:off x="2362200" y="4572000"/>
            <a:ext cx="4267200" cy="990600"/>
          </a:xfrm>
          <a:prstGeom prst="rect">
            <a:avLst/>
          </a:prstGeom>
          <a:noFill/>
          <a:ln w="38100">
            <a:solidFill>
              <a:srgbClr val="F40103"/>
            </a:solidFill>
            <a:miter lim="800000"/>
            <a:headEnd/>
            <a:tailEnd/>
          </a:ln>
        </p:spPr>
        <p:txBody>
          <a:bodyPr wrap="none" anchor="ctr"/>
          <a:lstStyle/>
          <a:p>
            <a:pPr algn="ctr" eaLnBrk="0" hangingPunct="0"/>
            <a:endParaRPr lang="en-US" sz="2400"/>
          </a:p>
        </p:txBody>
      </p:sp>
      <p:sp>
        <p:nvSpPr>
          <p:cNvPr id="11" name="Rectangle 8"/>
          <p:cNvSpPr>
            <a:spLocks noChangeArrowheads="1"/>
          </p:cNvSpPr>
          <p:nvPr/>
        </p:nvSpPr>
        <p:spPr bwMode="auto">
          <a:xfrm flipH="1">
            <a:off x="2362200" y="5562600"/>
            <a:ext cx="4267200" cy="990600"/>
          </a:xfrm>
          <a:prstGeom prst="rect">
            <a:avLst/>
          </a:prstGeom>
          <a:noFill/>
          <a:ln w="38100">
            <a:solidFill>
              <a:srgbClr val="F40103"/>
            </a:solidFill>
            <a:miter lim="800000"/>
            <a:headEnd/>
            <a:tailEnd/>
          </a:ln>
        </p:spPr>
        <p:txBody>
          <a:bodyPr wrap="none" anchor="ctr"/>
          <a:lstStyle/>
          <a:p>
            <a:pPr algn="ctr" eaLnBrk="0" hangingPunct="0"/>
            <a:endParaRPr lang="en-US" sz="2400"/>
          </a:p>
        </p:txBody>
      </p:sp>
      <p:sp>
        <p:nvSpPr>
          <p:cNvPr id="13" name="Oval 12"/>
          <p:cNvSpPr>
            <a:spLocks noChangeArrowheads="1"/>
          </p:cNvSpPr>
          <p:nvPr/>
        </p:nvSpPr>
        <p:spPr bwMode="auto">
          <a:xfrm>
            <a:off x="8048625" y="1504950"/>
            <a:ext cx="180975" cy="171450"/>
          </a:xfrm>
          <a:prstGeom prst="ellipse">
            <a:avLst/>
          </a:prstGeom>
          <a:noFill/>
          <a:ln w="38100" algn="ctr">
            <a:solidFill>
              <a:srgbClr val="FF0000"/>
            </a:solidFill>
            <a:round/>
            <a:headEnd/>
            <a:tailEnd/>
          </a:ln>
        </p:spPr>
        <p:txBody>
          <a:bodyPr/>
          <a:lstStyle/>
          <a:p>
            <a:pPr eaLnBrk="0" hangingPunct="0"/>
            <a:endParaRPr lang="en-US"/>
          </a:p>
        </p:txBody>
      </p:sp>
      <p:sp>
        <p:nvSpPr>
          <p:cNvPr id="14" name="TextBox 13"/>
          <p:cNvSpPr txBox="1"/>
          <p:nvPr/>
        </p:nvSpPr>
        <p:spPr>
          <a:xfrm>
            <a:off x="6638339" y="6626423"/>
            <a:ext cx="2581861" cy="307777"/>
          </a:xfrm>
          <a:prstGeom prst="rect">
            <a:avLst/>
          </a:prstGeom>
          <a:noFill/>
        </p:spPr>
        <p:txBody>
          <a:bodyPr wrap="none" rtlCol="0">
            <a:spAutoFit/>
          </a:bodyPr>
          <a:lstStyle/>
          <a:p>
            <a:r>
              <a:rPr lang="en-US" sz="1400" dirty="0" smtClean="0"/>
              <a:t>Adapted from </a:t>
            </a:r>
            <a:r>
              <a:rPr lang="en-US" sz="1400" dirty="0" err="1" smtClean="0"/>
              <a:t>OpenHelix</a:t>
            </a:r>
            <a:r>
              <a:rPr lang="en-US" sz="1400" dirty="0" smtClean="0"/>
              <a:t> tutorial</a:t>
            </a:r>
            <a:endParaRPr lang="en-US" sz="14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2"/>
          <p:cNvGrpSpPr/>
          <p:nvPr/>
        </p:nvGrpSpPr>
        <p:grpSpPr>
          <a:xfrm>
            <a:off x="71120" y="5466080"/>
            <a:ext cx="1823192" cy="1391920"/>
            <a:chOff x="2661920" y="5466080"/>
            <a:chExt cx="1823192" cy="1391920"/>
          </a:xfrm>
        </p:grpSpPr>
        <p:sp>
          <p:nvSpPr>
            <p:cNvPr id="11" name="TextBox 10"/>
            <p:cNvSpPr txBox="1"/>
            <p:nvPr/>
          </p:nvSpPr>
          <p:spPr>
            <a:xfrm>
              <a:off x="3076585" y="6581001"/>
              <a:ext cx="1408527" cy="276999"/>
            </a:xfrm>
            <a:prstGeom prst="rect">
              <a:avLst/>
            </a:prstGeom>
            <a:noFill/>
          </p:spPr>
          <p:txBody>
            <a:bodyPr wrap="none" rtlCol="0">
              <a:spAutoFit/>
            </a:bodyPr>
            <a:lstStyle/>
            <a:p>
              <a:r>
                <a:rPr lang="en-US" sz="1200" dirty="0" smtClean="0"/>
                <a:t>Hot Topics: </a:t>
              </a:r>
              <a:r>
                <a:rPr lang="en-US" sz="1200" i="1" dirty="0" smtClean="0"/>
                <a:t>Galaxy </a:t>
              </a:r>
              <a:endParaRPr lang="en-US" sz="1200" i="1" dirty="0"/>
            </a:p>
          </p:txBody>
        </p:sp>
        <p:pic>
          <p:nvPicPr>
            <p:cNvPr id="12" name="Picture 11" descr="hot.png"/>
            <p:cNvPicPr>
              <a:picLocks noChangeAspect="1"/>
            </p:cNvPicPr>
            <p:nvPr/>
          </p:nvPicPr>
          <p:blipFill>
            <a:blip r:embed="rId3" cstate="print"/>
            <a:stretch>
              <a:fillRect/>
            </a:stretch>
          </p:blipFill>
          <p:spPr>
            <a:xfrm>
              <a:off x="2661920" y="5466080"/>
              <a:ext cx="1176990" cy="1371600"/>
            </a:xfrm>
            <a:prstGeom prst="rect">
              <a:avLst/>
            </a:prstGeom>
          </p:spPr>
        </p:pic>
      </p:grpSp>
      <p:pic>
        <p:nvPicPr>
          <p:cNvPr id="29698" name="Picture 10" descr="gettingdata_7.png"/>
          <p:cNvPicPr>
            <a:picLocks noChangeAspect="1"/>
          </p:cNvPicPr>
          <p:nvPr/>
        </p:nvPicPr>
        <p:blipFill>
          <a:blip r:embed="rId4" cstate="print"/>
          <a:srcRect/>
          <a:stretch>
            <a:fillRect/>
          </a:stretch>
        </p:blipFill>
        <p:spPr bwMode="auto">
          <a:xfrm>
            <a:off x="762000" y="990600"/>
            <a:ext cx="7399338" cy="5334000"/>
          </a:xfrm>
          <a:prstGeom prst="rect">
            <a:avLst/>
          </a:prstGeom>
          <a:noFill/>
          <a:ln w="9525">
            <a:solidFill>
              <a:srgbClr val="2E2E46"/>
            </a:solidFill>
            <a:miter lim="800000"/>
            <a:headEnd/>
            <a:tailEnd/>
          </a:ln>
        </p:spPr>
      </p:pic>
      <p:sp>
        <p:nvSpPr>
          <p:cNvPr id="8" name="Rectangle 8"/>
          <p:cNvSpPr>
            <a:spLocks noChangeArrowheads="1"/>
          </p:cNvSpPr>
          <p:nvPr/>
        </p:nvSpPr>
        <p:spPr bwMode="auto">
          <a:xfrm flipH="1">
            <a:off x="2743200" y="2362200"/>
            <a:ext cx="1828800" cy="3810000"/>
          </a:xfrm>
          <a:prstGeom prst="rect">
            <a:avLst/>
          </a:prstGeom>
          <a:noFill/>
          <a:ln w="38100">
            <a:solidFill>
              <a:srgbClr val="F40103"/>
            </a:solidFill>
            <a:miter lim="800000"/>
            <a:headEnd/>
            <a:tailEnd/>
          </a:ln>
        </p:spPr>
        <p:txBody>
          <a:bodyPr wrap="none" anchor="ctr"/>
          <a:lstStyle/>
          <a:p>
            <a:pPr algn="ctr" eaLnBrk="0" hangingPunct="0"/>
            <a:endParaRPr lang="en-US" sz="2400"/>
          </a:p>
        </p:txBody>
      </p:sp>
      <p:sp>
        <p:nvSpPr>
          <p:cNvPr id="29701" name="Slide Number Placeholder 4"/>
          <p:cNvSpPr>
            <a:spLocks noGrp="1"/>
          </p:cNvSpPr>
          <p:nvPr>
            <p:ph type="sldNum" sz="quarter" idx="11"/>
          </p:nvPr>
        </p:nvSpPr>
        <p:spPr>
          <a:xfrm>
            <a:off x="1905000" y="6456680"/>
            <a:ext cx="6019800" cy="365125"/>
          </a:xfrm>
        </p:spPr>
        <p:txBody>
          <a:bodyPr/>
          <a:lstStyle/>
          <a:p>
            <a:pPr>
              <a:defRPr/>
            </a:pPr>
            <a:r>
              <a:rPr lang="en-US" b="1" dirty="0" err="1" smtClean="0">
                <a:solidFill>
                  <a:schemeClr val="tx1"/>
                </a:solidFill>
                <a:latin typeface="Arial" pitchFamily="34" charset="0"/>
              </a:rPr>
              <a:t>BioMart</a:t>
            </a:r>
            <a:r>
              <a:rPr lang="en-US" b="1" dirty="0" smtClean="0">
                <a:solidFill>
                  <a:schemeClr val="tx1"/>
                </a:solidFill>
                <a:latin typeface="Arial" pitchFamily="34" charset="0"/>
              </a:rPr>
              <a:t> : </a:t>
            </a:r>
            <a:r>
              <a:rPr lang="en-US" dirty="0" smtClean="0">
                <a:solidFill>
                  <a:schemeClr val="tx1"/>
                </a:solidFill>
                <a:latin typeface="Arial" pitchFamily="34" charset="0"/>
              </a:rPr>
              <a:t>A query-oriented data management system developed jointly by the Ontario Institute for Cancer Research (OICR) and the European Bioinformatics Institute (EBI).</a:t>
            </a:r>
          </a:p>
        </p:txBody>
      </p:sp>
      <p:sp>
        <p:nvSpPr>
          <p:cNvPr id="29702" name="Rectangle 2"/>
          <p:cNvSpPr>
            <a:spLocks noGrp="1" noRot="1" noChangeArrowheads="1"/>
          </p:cNvSpPr>
          <p:nvPr>
            <p:ph type="title"/>
          </p:nvPr>
        </p:nvSpPr>
        <p:spPr>
          <a:xfrm>
            <a:off x="457200" y="-76200"/>
            <a:ext cx="8229600" cy="1143000"/>
          </a:xfrm>
        </p:spPr>
        <p:txBody>
          <a:bodyPr/>
          <a:lstStyle/>
          <a:p>
            <a:pPr eaLnBrk="1" hangingPunct="1"/>
            <a:r>
              <a:rPr lang="en-US" dirty="0" smtClean="0">
                <a:ea typeface="ＭＳ Ｐゴシック" pitchFamily="34" charset="-128"/>
              </a:rPr>
              <a:t>Getting Data: </a:t>
            </a:r>
            <a:r>
              <a:rPr lang="en-US" dirty="0" err="1" smtClean="0">
                <a:ea typeface="ＭＳ Ｐゴシック" pitchFamily="34" charset="-128"/>
              </a:rPr>
              <a:t>BioMart</a:t>
            </a:r>
            <a:r>
              <a:rPr lang="en-US" dirty="0" smtClean="0">
                <a:ea typeface="ＭＳ Ｐゴシック" pitchFamily="34" charset="-128"/>
              </a:rPr>
              <a:t> Dataset</a:t>
            </a:r>
          </a:p>
        </p:txBody>
      </p:sp>
      <p:sp>
        <p:nvSpPr>
          <p:cNvPr id="17" name="AutoShape 9"/>
          <p:cNvSpPr>
            <a:spLocks noChangeArrowheads="1"/>
          </p:cNvSpPr>
          <p:nvPr/>
        </p:nvSpPr>
        <p:spPr bwMode="auto">
          <a:xfrm>
            <a:off x="2743200" y="2082800"/>
            <a:ext cx="1981200" cy="914400"/>
          </a:xfrm>
          <a:prstGeom prst="rightArrow">
            <a:avLst>
              <a:gd name="adj1" fmla="val 50000"/>
              <a:gd name="adj2" fmla="val 42079"/>
            </a:avLst>
          </a:prstGeom>
          <a:solidFill>
            <a:schemeClr val="accent1"/>
          </a:solidFill>
          <a:ln w="9525">
            <a:solidFill>
              <a:schemeClr val="tx1"/>
            </a:solidFill>
            <a:miter lim="800000"/>
            <a:headEnd/>
            <a:tailEnd/>
          </a:ln>
        </p:spPr>
        <p:txBody>
          <a:bodyPr wrap="none" anchor="ctr"/>
          <a:lstStyle/>
          <a:p>
            <a:pPr algn="ctr" eaLnBrk="0" hangingPunct="0"/>
            <a:r>
              <a:rPr lang="en-US" b="0">
                <a:solidFill>
                  <a:schemeClr val="tx1"/>
                </a:solidFill>
              </a:rPr>
              <a:t>Choose Data</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subTnLst>
                                    <p:set>
                                      <p:cBhvr override="childStyle">
                                        <p:cTn dur="1" fill="hold" display="0" masterRel="nextClick" afterEffect="1"/>
                                        <p:tgtEl>
                                          <p:spTgt spid="17"/>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2"/>
          <p:cNvGrpSpPr/>
          <p:nvPr/>
        </p:nvGrpSpPr>
        <p:grpSpPr>
          <a:xfrm>
            <a:off x="71120" y="5466080"/>
            <a:ext cx="1823192" cy="1391920"/>
            <a:chOff x="2661920" y="5466080"/>
            <a:chExt cx="1823192" cy="1391920"/>
          </a:xfrm>
        </p:grpSpPr>
        <p:sp>
          <p:nvSpPr>
            <p:cNvPr id="12" name="TextBox 11"/>
            <p:cNvSpPr txBox="1"/>
            <p:nvPr/>
          </p:nvSpPr>
          <p:spPr>
            <a:xfrm>
              <a:off x="3076585" y="6581001"/>
              <a:ext cx="1408527" cy="276999"/>
            </a:xfrm>
            <a:prstGeom prst="rect">
              <a:avLst/>
            </a:prstGeom>
            <a:noFill/>
          </p:spPr>
          <p:txBody>
            <a:bodyPr wrap="none" rtlCol="0">
              <a:spAutoFit/>
            </a:bodyPr>
            <a:lstStyle/>
            <a:p>
              <a:r>
                <a:rPr lang="en-US" sz="1200" dirty="0" smtClean="0"/>
                <a:t>Hot Topics: </a:t>
              </a:r>
              <a:r>
                <a:rPr lang="en-US" sz="1200" i="1" dirty="0" smtClean="0"/>
                <a:t>Galaxy </a:t>
              </a:r>
              <a:endParaRPr lang="en-US" sz="1200" i="1" dirty="0"/>
            </a:p>
          </p:txBody>
        </p:sp>
        <p:pic>
          <p:nvPicPr>
            <p:cNvPr id="13" name="Picture 12" descr="hot.png"/>
            <p:cNvPicPr>
              <a:picLocks noChangeAspect="1"/>
            </p:cNvPicPr>
            <p:nvPr/>
          </p:nvPicPr>
          <p:blipFill>
            <a:blip r:embed="rId3" cstate="print"/>
            <a:stretch>
              <a:fillRect/>
            </a:stretch>
          </p:blipFill>
          <p:spPr>
            <a:xfrm>
              <a:off x="2661920" y="5466080"/>
              <a:ext cx="1176990" cy="1371600"/>
            </a:xfrm>
            <a:prstGeom prst="rect">
              <a:avLst/>
            </a:prstGeom>
          </p:spPr>
        </p:pic>
      </p:grpSp>
      <p:pic>
        <p:nvPicPr>
          <p:cNvPr id="30722" name="Picture 9" descr="gettingdata_8.png"/>
          <p:cNvPicPr>
            <a:picLocks noChangeAspect="1"/>
          </p:cNvPicPr>
          <p:nvPr/>
        </p:nvPicPr>
        <p:blipFill>
          <a:blip r:embed="rId4" cstate="print"/>
          <a:srcRect/>
          <a:stretch>
            <a:fillRect/>
          </a:stretch>
        </p:blipFill>
        <p:spPr bwMode="auto">
          <a:xfrm>
            <a:off x="769938" y="990600"/>
            <a:ext cx="7383462" cy="5334000"/>
          </a:xfrm>
          <a:prstGeom prst="rect">
            <a:avLst/>
          </a:prstGeom>
          <a:noFill/>
          <a:ln w="9525">
            <a:solidFill>
              <a:srgbClr val="2E2E46"/>
            </a:solidFill>
            <a:miter lim="800000"/>
            <a:headEnd/>
            <a:tailEnd/>
          </a:ln>
        </p:spPr>
      </p:pic>
      <p:sp>
        <p:nvSpPr>
          <p:cNvPr id="8" name="Rectangle 8"/>
          <p:cNvSpPr>
            <a:spLocks noChangeArrowheads="1"/>
          </p:cNvSpPr>
          <p:nvPr/>
        </p:nvSpPr>
        <p:spPr bwMode="auto">
          <a:xfrm flipH="1">
            <a:off x="2743200" y="2743200"/>
            <a:ext cx="1828800" cy="1371600"/>
          </a:xfrm>
          <a:prstGeom prst="rect">
            <a:avLst/>
          </a:prstGeom>
          <a:noFill/>
          <a:ln w="38100">
            <a:solidFill>
              <a:srgbClr val="F40103"/>
            </a:solidFill>
            <a:miter lim="800000"/>
            <a:headEnd/>
            <a:tailEnd/>
          </a:ln>
        </p:spPr>
        <p:txBody>
          <a:bodyPr wrap="none" anchor="ctr"/>
          <a:lstStyle/>
          <a:p>
            <a:pPr algn="ctr" eaLnBrk="0" hangingPunct="0"/>
            <a:endParaRPr lang="en-US" sz="2400"/>
          </a:p>
        </p:txBody>
      </p:sp>
      <p:sp>
        <p:nvSpPr>
          <p:cNvPr id="30726" name="Rectangle 2"/>
          <p:cNvSpPr>
            <a:spLocks noGrp="1" noRot="1" noChangeArrowheads="1"/>
          </p:cNvSpPr>
          <p:nvPr>
            <p:ph type="title"/>
          </p:nvPr>
        </p:nvSpPr>
        <p:spPr>
          <a:xfrm>
            <a:off x="457200" y="-76200"/>
            <a:ext cx="8229600" cy="1143000"/>
          </a:xfrm>
        </p:spPr>
        <p:txBody>
          <a:bodyPr>
            <a:normAutofit fontScale="90000"/>
          </a:bodyPr>
          <a:lstStyle/>
          <a:p>
            <a:pPr eaLnBrk="1" hangingPunct="1"/>
            <a:r>
              <a:rPr lang="en-US" dirty="0" smtClean="0">
                <a:ea typeface="ＭＳ Ｐゴシック" pitchFamily="34" charset="-128"/>
              </a:rPr>
              <a:t>Getting Data: </a:t>
            </a:r>
            <a:r>
              <a:rPr lang="en-US" dirty="0" err="1" smtClean="0">
                <a:ea typeface="ＭＳ Ｐゴシック" pitchFamily="34" charset="-128"/>
              </a:rPr>
              <a:t>BioMart</a:t>
            </a:r>
            <a:r>
              <a:rPr lang="en-US" dirty="0" smtClean="0">
                <a:ea typeface="ＭＳ Ｐゴシック" pitchFamily="34" charset="-128"/>
              </a:rPr>
              <a:t> Data Attributes</a:t>
            </a:r>
          </a:p>
        </p:txBody>
      </p:sp>
      <p:sp>
        <p:nvSpPr>
          <p:cNvPr id="17" name="AutoShape 9"/>
          <p:cNvSpPr>
            <a:spLocks noChangeArrowheads="1"/>
          </p:cNvSpPr>
          <p:nvPr/>
        </p:nvSpPr>
        <p:spPr bwMode="auto">
          <a:xfrm flipH="1">
            <a:off x="4495800" y="1752600"/>
            <a:ext cx="1295400" cy="914400"/>
          </a:xfrm>
          <a:prstGeom prst="rightArrow">
            <a:avLst>
              <a:gd name="adj1" fmla="val 50000"/>
              <a:gd name="adj2" fmla="val 42080"/>
            </a:avLst>
          </a:prstGeom>
          <a:solidFill>
            <a:schemeClr val="accent1"/>
          </a:solidFill>
          <a:ln w="9525">
            <a:solidFill>
              <a:schemeClr val="tx1"/>
            </a:solidFill>
            <a:miter lim="800000"/>
            <a:headEnd/>
            <a:tailEnd/>
          </a:ln>
        </p:spPr>
        <p:txBody>
          <a:bodyPr wrap="none" anchor="ctr"/>
          <a:lstStyle/>
          <a:p>
            <a:pPr algn="ctr" eaLnBrk="0" hangingPunct="0"/>
            <a:r>
              <a:rPr lang="en-US" b="0">
                <a:solidFill>
                  <a:schemeClr val="tx1"/>
                </a:solidFill>
              </a:rPr>
              <a:t>Results</a:t>
            </a:r>
          </a:p>
        </p:txBody>
      </p:sp>
      <p:sp>
        <p:nvSpPr>
          <p:cNvPr id="9" name="Rectangle 8"/>
          <p:cNvSpPr>
            <a:spLocks noChangeArrowheads="1"/>
          </p:cNvSpPr>
          <p:nvPr/>
        </p:nvSpPr>
        <p:spPr bwMode="auto">
          <a:xfrm flipH="1">
            <a:off x="4572000" y="2743200"/>
            <a:ext cx="3429000" cy="3200400"/>
          </a:xfrm>
          <a:prstGeom prst="rect">
            <a:avLst/>
          </a:prstGeom>
          <a:noFill/>
          <a:ln w="38100">
            <a:solidFill>
              <a:srgbClr val="F40103"/>
            </a:solidFill>
            <a:miter lim="800000"/>
            <a:headEnd/>
            <a:tailEnd/>
          </a:ln>
        </p:spPr>
        <p:txBody>
          <a:bodyPr wrap="none" anchor="ctr"/>
          <a:lstStyle/>
          <a:p>
            <a:pPr algn="ctr" eaLnBrk="0" hangingPunct="0"/>
            <a:endParaRPr lang="en-US" sz="2400"/>
          </a:p>
        </p:txBody>
      </p:sp>
      <p:sp>
        <p:nvSpPr>
          <p:cNvPr id="10" name="TextBox 9"/>
          <p:cNvSpPr txBox="1"/>
          <p:nvPr/>
        </p:nvSpPr>
        <p:spPr>
          <a:xfrm>
            <a:off x="6638339" y="6626423"/>
            <a:ext cx="2581861" cy="307777"/>
          </a:xfrm>
          <a:prstGeom prst="rect">
            <a:avLst/>
          </a:prstGeom>
          <a:noFill/>
        </p:spPr>
        <p:txBody>
          <a:bodyPr wrap="none" rtlCol="0">
            <a:spAutoFit/>
          </a:bodyPr>
          <a:lstStyle/>
          <a:p>
            <a:r>
              <a:rPr lang="en-US" sz="1400" dirty="0" smtClean="0"/>
              <a:t>Adapted from </a:t>
            </a:r>
            <a:r>
              <a:rPr lang="en-US" sz="1400" dirty="0" err="1" smtClean="0"/>
              <a:t>OpenHelix</a:t>
            </a:r>
            <a:r>
              <a:rPr lang="en-US" sz="1400" dirty="0" smtClean="0"/>
              <a:t> tutorial</a:t>
            </a:r>
            <a:endParaRPr lang="en-US" sz="14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subTnLst>
                                    <p:set>
                                      <p:cBhvr override="childStyle">
                                        <p:cTn dur="1" fill="hold" display="0" masterRel="nextClick" afterEffect="1"/>
                                        <p:tgtEl>
                                          <p:spTgt spid="17"/>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2"/>
          <p:cNvGrpSpPr/>
          <p:nvPr/>
        </p:nvGrpSpPr>
        <p:grpSpPr>
          <a:xfrm>
            <a:off x="71120" y="5466080"/>
            <a:ext cx="1823192" cy="1391920"/>
            <a:chOff x="2661920" y="5466080"/>
            <a:chExt cx="1823192" cy="1391920"/>
          </a:xfrm>
        </p:grpSpPr>
        <p:sp>
          <p:nvSpPr>
            <p:cNvPr id="12" name="TextBox 11"/>
            <p:cNvSpPr txBox="1"/>
            <p:nvPr/>
          </p:nvSpPr>
          <p:spPr>
            <a:xfrm>
              <a:off x="3076585" y="6581001"/>
              <a:ext cx="1408527" cy="276999"/>
            </a:xfrm>
            <a:prstGeom prst="rect">
              <a:avLst/>
            </a:prstGeom>
            <a:noFill/>
          </p:spPr>
          <p:txBody>
            <a:bodyPr wrap="none" rtlCol="0">
              <a:spAutoFit/>
            </a:bodyPr>
            <a:lstStyle/>
            <a:p>
              <a:r>
                <a:rPr lang="en-US" sz="1200" dirty="0" smtClean="0"/>
                <a:t>Hot Topics: </a:t>
              </a:r>
              <a:r>
                <a:rPr lang="en-US" sz="1200" i="1" dirty="0" smtClean="0"/>
                <a:t>Galaxy </a:t>
              </a:r>
              <a:endParaRPr lang="en-US" sz="1200" i="1" dirty="0"/>
            </a:p>
          </p:txBody>
        </p:sp>
        <p:pic>
          <p:nvPicPr>
            <p:cNvPr id="13" name="Picture 12" descr="hot.png"/>
            <p:cNvPicPr>
              <a:picLocks noChangeAspect="1"/>
            </p:cNvPicPr>
            <p:nvPr/>
          </p:nvPicPr>
          <p:blipFill>
            <a:blip r:embed="rId3" cstate="print"/>
            <a:stretch>
              <a:fillRect/>
            </a:stretch>
          </p:blipFill>
          <p:spPr>
            <a:xfrm>
              <a:off x="2661920" y="5466080"/>
              <a:ext cx="1176990" cy="1371600"/>
            </a:xfrm>
            <a:prstGeom prst="rect">
              <a:avLst/>
            </a:prstGeom>
          </p:spPr>
        </p:pic>
      </p:grpSp>
      <p:pic>
        <p:nvPicPr>
          <p:cNvPr id="31746" name="Picture 10" descr="gettingdata_9.png"/>
          <p:cNvPicPr>
            <a:picLocks noChangeAspect="1"/>
          </p:cNvPicPr>
          <p:nvPr/>
        </p:nvPicPr>
        <p:blipFill>
          <a:blip r:embed="rId4" cstate="print"/>
          <a:srcRect/>
          <a:stretch>
            <a:fillRect/>
          </a:stretch>
        </p:blipFill>
        <p:spPr bwMode="auto">
          <a:xfrm>
            <a:off x="762000" y="990600"/>
            <a:ext cx="7391400" cy="5334000"/>
          </a:xfrm>
          <a:prstGeom prst="rect">
            <a:avLst/>
          </a:prstGeom>
          <a:noFill/>
          <a:ln w="9525">
            <a:solidFill>
              <a:srgbClr val="2E2E46"/>
            </a:solidFill>
            <a:miter lim="800000"/>
            <a:headEnd/>
            <a:tailEnd/>
          </a:ln>
        </p:spPr>
      </p:pic>
      <p:sp>
        <p:nvSpPr>
          <p:cNvPr id="31750" name="Rectangle 2"/>
          <p:cNvSpPr>
            <a:spLocks noGrp="1" noRot="1" noChangeArrowheads="1"/>
          </p:cNvSpPr>
          <p:nvPr>
            <p:ph type="title"/>
          </p:nvPr>
        </p:nvSpPr>
        <p:spPr>
          <a:xfrm>
            <a:off x="457200" y="-76200"/>
            <a:ext cx="8229600" cy="1143000"/>
          </a:xfrm>
        </p:spPr>
        <p:txBody>
          <a:bodyPr/>
          <a:lstStyle/>
          <a:p>
            <a:pPr eaLnBrk="1" hangingPunct="1"/>
            <a:r>
              <a:rPr lang="en-US" dirty="0" smtClean="0">
                <a:ea typeface="ＭＳ Ｐゴシック" pitchFamily="34" charset="-128"/>
              </a:rPr>
              <a:t>Getting Data: </a:t>
            </a:r>
            <a:r>
              <a:rPr lang="en-US" dirty="0" err="1" smtClean="0">
                <a:ea typeface="ＭＳ Ｐゴシック" pitchFamily="34" charset="-128"/>
              </a:rPr>
              <a:t>BioMart</a:t>
            </a:r>
            <a:r>
              <a:rPr lang="en-US" dirty="0" smtClean="0">
                <a:ea typeface="ＭＳ Ｐゴシック" pitchFamily="34" charset="-128"/>
              </a:rPr>
              <a:t> Results</a:t>
            </a:r>
          </a:p>
        </p:txBody>
      </p:sp>
      <p:sp>
        <p:nvSpPr>
          <p:cNvPr id="17" name="AutoShape 9"/>
          <p:cNvSpPr>
            <a:spLocks noChangeArrowheads="1"/>
          </p:cNvSpPr>
          <p:nvPr/>
        </p:nvSpPr>
        <p:spPr bwMode="auto">
          <a:xfrm flipH="1">
            <a:off x="5867400" y="2235200"/>
            <a:ext cx="2057400" cy="914400"/>
          </a:xfrm>
          <a:prstGeom prst="rightArrow">
            <a:avLst>
              <a:gd name="adj1" fmla="val 50000"/>
              <a:gd name="adj2" fmla="val 42083"/>
            </a:avLst>
          </a:prstGeom>
          <a:solidFill>
            <a:schemeClr val="accent1"/>
          </a:solidFill>
          <a:ln w="9525">
            <a:solidFill>
              <a:schemeClr val="tx1"/>
            </a:solidFill>
            <a:miter lim="800000"/>
            <a:headEnd/>
            <a:tailEnd/>
          </a:ln>
        </p:spPr>
        <p:txBody>
          <a:bodyPr wrap="none" anchor="ctr"/>
          <a:lstStyle/>
          <a:p>
            <a:pPr algn="ctr" eaLnBrk="0" hangingPunct="0"/>
            <a:r>
              <a:rPr lang="en-US" b="0">
                <a:solidFill>
                  <a:schemeClr val="tx1"/>
                </a:solidFill>
              </a:rPr>
              <a:t>Send to Galaxy</a:t>
            </a:r>
          </a:p>
        </p:txBody>
      </p:sp>
      <p:sp>
        <p:nvSpPr>
          <p:cNvPr id="9" name="Rectangle 8"/>
          <p:cNvSpPr>
            <a:spLocks noChangeArrowheads="1"/>
          </p:cNvSpPr>
          <p:nvPr/>
        </p:nvSpPr>
        <p:spPr bwMode="auto">
          <a:xfrm flipH="1">
            <a:off x="4572000" y="3048000"/>
            <a:ext cx="3581400" cy="2895600"/>
          </a:xfrm>
          <a:prstGeom prst="rect">
            <a:avLst/>
          </a:prstGeom>
          <a:noFill/>
          <a:ln w="38100">
            <a:solidFill>
              <a:srgbClr val="F40103"/>
            </a:solidFill>
            <a:miter lim="800000"/>
            <a:headEnd/>
            <a:tailEnd/>
          </a:ln>
        </p:spPr>
        <p:txBody>
          <a:bodyPr wrap="none" anchor="ctr"/>
          <a:lstStyle/>
          <a:p>
            <a:pPr algn="ctr" eaLnBrk="0" hangingPunct="0"/>
            <a:endParaRPr lang="en-US" sz="2400"/>
          </a:p>
        </p:txBody>
      </p:sp>
      <p:sp>
        <p:nvSpPr>
          <p:cNvPr id="10" name="TextBox 9"/>
          <p:cNvSpPr txBox="1"/>
          <p:nvPr/>
        </p:nvSpPr>
        <p:spPr>
          <a:xfrm>
            <a:off x="6638339" y="6626423"/>
            <a:ext cx="2581861" cy="307777"/>
          </a:xfrm>
          <a:prstGeom prst="rect">
            <a:avLst/>
          </a:prstGeom>
          <a:noFill/>
        </p:spPr>
        <p:txBody>
          <a:bodyPr wrap="none" rtlCol="0">
            <a:spAutoFit/>
          </a:bodyPr>
          <a:lstStyle/>
          <a:p>
            <a:r>
              <a:rPr lang="en-US" sz="1400" dirty="0" smtClean="0"/>
              <a:t>Adapted from </a:t>
            </a:r>
            <a:r>
              <a:rPr lang="en-US" sz="1400" dirty="0" err="1" smtClean="0"/>
              <a:t>OpenHelix</a:t>
            </a:r>
            <a:r>
              <a:rPr lang="en-US" sz="1400" dirty="0" smtClean="0"/>
              <a:t> tutorial</a:t>
            </a:r>
            <a:endParaRPr lang="en-US" sz="14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History</a:t>
            </a:r>
            <a:endParaRPr lang="en-US" dirty="0"/>
          </a:p>
        </p:txBody>
      </p:sp>
      <p:sp>
        <p:nvSpPr>
          <p:cNvPr id="3" name="Content Placeholder 2"/>
          <p:cNvSpPr>
            <a:spLocks noGrp="1"/>
          </p:cNvSpPr>
          <p:nvPr>
            <p:ph idx="1"/>
          </p:nvPr>
        </p:nvSpPr>
        <p:spPr/>
        <p:txBody>
          <a:bodyPr/>
          <a:lstStyle/>
          <a:p>
            <a:r>
              <a:rPr lang="en-US" dirty="0" smtClean="0"/>
              <a:t>All steps are saved</a:t>
            </a:r>
          </a:p>
          <a:p>
            <a:r>
              <a:rPr lang="en-US" dirty="0" smtClean="0"/>
              <a:t>Every time we do a new operation a new dataset is created. Data is not </a:t>
            </a:r>
            <a:r>
              <a:rPr lang="en-US" dirty="0" smtClean="0"/>
              <a:t>overridden</a:t>
            </a:r>
            <a:endParaRPr lang="en-US" dirty="0" smtClean="0"/>
          </a:p>
          <a:p>
            <a:r>
              <a:rPr lang="en-US" dirty="0" smtClean="0"/>
              <a:t>Can share history with other Galaxy user</a:t>
            </a:r>
          </a:p>
          <a:p>
            <a:r>
              <a:rPr lang="en-US" dirty="0" smtClean="0"/>
              <a:t>Can create workflow to repeat an analysis</a:t>
            </a:r>
            <a:endParaRPr lang="en-US" dirty="0"/>
          </a:p>
        </p:txBody>
      </p:sp>
      <p:grpSp>
        <p:nvGrpSpPr>
          <p:cNvPr id="4" name="Group 8"/>
          <p:cNvGrpSpPr/>
          <p:nvPr/>
        </p:nvGrpSpPr>
        <p:grpSpPr>
          <a:xfrm>
            <a:off x="71120" y="5466080"/>
            <a:ext cx="3053080" cy="1391920"/>
            <a:chOff x="2661920" y="5466080"/>
            <a:chExt cx="3053080" cy="1391920"/>
          </a:xfrm>
        </p:grpSpPr>
        <p:sp>
          <p:nvSpPr>
            <p:cNvPr id="10" name="TextBox 9"/>
            <p:cNvSpPr txBox="1"/>
            <p:nvPr/>
          </p:nvSpPr>
          <p:spPr>
            <a:xfrm>
              <a:off x="3076585" y="6581001"/>
              <a:ext cx="2638415" cy="276999"/>
            </a:xfrm>
            <a:prstGeom prst="rect">
              <a:avLst/>
            </a:prstGeom>
            <a:noFill/>
          </p:spPr>
          <p:txBody>
            <a:bodyPr wrap="none" rtlCol="0">
              <a:spAutoFit/>
            </a:bodyPr>
            <a:lstStyle/>
            <a:p>
              <a:r>
                <a:rPr lang="en-US" sz="1200" dirty="0" smtClean="0"/>
                <a:t>Hot Topics: </a:t>
              </a:r>
              <a:r>
                <a:rPr lang="en-US" sz="1200" i="1" dirty="0" smtClean="0"/>
                <a:t>What Galaxy can do for you</a:t>
              </a:r>
              <a:endParaRPr lang="en-US" sz="1200" i="1" dirty="0"/>
            </a:p>
          </p:txBody>
        </p:sp>
        <p:pic>
          <p:nvPicPr>
            <p:cNvPr id="11" name="Picture 10" descr="hot.png"/>
            <p:cNvPicPr>
              <a:picLocks noChangeAspect="1"/>
            </p:cNvPicPr>
            <p:nvPr/>
          </p:nvPicPr>
          <p:blipFill>
            <a:blip r:embed="rId2" cstate="print"/>
            <a:stretch>
              <a:fillRect/>
            </a:stretch>
          </p:blipFill>
          <p:spPr>
            <a:xfrm>
              <a:off x="2661920" y="5466080"/>
              <a:ext cx="1176990" cy="1371600"/>
            </a:xfrm>
            <a:prstGeom prst="rect">
              <a:avLst/>
            </a:prstGeom>
          </p:spPr>
        </p:pic>
      </p:gr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3" cstate="print"/>
          <a:srcRect l="54688" t="16000" r="18750" b="30000"/>
          <a:stretch>
            <a:fillRect/>
          </a:stretch>
        </p:blipFill>
        <p:spPr bwMode="auto">
          <a:xfrm>
            <a:off x="1219200" y="1371600"/>
            <a:ext cx="6477000" cy="4114800"/>
          </a:xfrm>
          <a:prstGeom prst="rect">
            <a:avLst/>
          </a:prstGeom>
          <a:noFill/>
          <a:ln w="9525">
            <a:noFill/>
            <a:miter lim="800000"/>
            <a:headEnd/>
            <a:tailEnd/>
          </a:ln>
        </p:spPr>
      </p:pic>
      <p:grpSp>
        <p:nvGrpSpPr>
          <p:cNvPr id="2" name="Group 8"/>
          <p:cNvGrpSpPr/>
          <p:nvPr/>
        </p:nvGrpSpPr>
        <p:grpSpPr>
          <a:xfrm>
            <a:off x="71120" y="5466080"/>
            <a:ext cx="3053080" cy="1391920"/>
            <a:chOff x="2661920" y="5466080"/>
            <a:chExt cx="3053080" cy="1391920"/>
          </a:xfrm>
        </p:grpSpPr>
        <p:sp>
          <p:nvSpPr>
            <p:cNvPr id="7" name="TextBox 6"/>
            <p:cNvSpPr txBox="1"/>
            <p:nvPr/>
          </p:nvSpPr>
          <p:spPr>
            <a:xfrm>
              <a:off x="3076585" y="6581001"/>
              <a:ext cx="2638415" cy="276999"/>
            </a:xfrm>
            <a:prstGeom prst="rect">
              <a:avLst/>
            </a:prstGeom>
            <a:noFill/>
          </p:spPr>
          <p:txBody>
            <a:bodyPr wrap="none" rtlCol="0">
              <a:spAutoFit/>
            </a:bodyPr>
            <a:lstStyle/>
            <a:p>
              <a:r>
                <a:rPr lang="en-US" sz="1200" dirty="0" smtClean="0"/>
                <a:t>Hot Topics: </a:t>
              </a:r>
              <a:r>
                <a:rPr lang="en-US" sz="1200" i="1" dirty="0" smtClean="0"/>
                <a:t>What Galaxy can do for you</a:t>
              </a:r>
              <a:endParaRPr lang="en-US" sz="1200" i="1" dirty="0"/>
            </a:p>
          </p:txBody>
        </p:sp>
        <p:pic>
          <p:nvPicPr>
            <p:cNvPr id="8" name="Picture 7" descr="hot.png"/>
            <p:cNvPicPr>
              <a:picLocks noChangeAspect="1"/>
            </p:cNvPicPr>
            <p:nvPr/>
          </p:nvPicPr>
          <p:blipFill>
            <a:blip r:embed="rId4" cstate="print"/>
            <a:stretch>
              <a:fillRect/>
            </a:stretch>
          </p:blipFill>
          <p:spPr>
            <a:xfrm>
              <a:off x="2661920" y="5466080"/>
              <a:ext cx="1176990" cy="1371600"/>
            </a:xfrm>
            <a:prstGeom prst="rect">
              <a:avLst/>
            </a:prstGeom>
          </p:spPr>
        </p:pic>
      </p:grpSp>
      <p:sp>
        <p:nvSpPr>
          <p:cNvPr id="5" name="Title 1"/>
          <p:cNvSpPr txBox="1">
            <a:spLocks/>
          </p:cNvSpPr>
          <p:nvPr/>
        </p:nvSpPr>
        <p:spPr>
          <a:xfrm>
            <a:off x="609600" y="76200"/>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History</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10" name="AutoShape 9"/>
          <p:cNvSpPr>
            <a:spLocks noChangeArrowheads="1"/>
          </p:cNvSpPr>
          <p:nvPr/>
        </p:nvSpPr>
        <p:spPr bwMode="auto">
          <a:xfrm>
            <a:off x="4724400" y="1295400"/>
            <a:ext cx="2057400" cy="914400"/>
          </a:xfrm>
          <a:prstGeom prst="rightArrow">
            <a:avLst>
              <a:gd name="adj1" fmla="val 50000"/>
              <a:gd name="adj2" fmla="val 42083"/>
            </a:avLst>
          </a:prstGeom>
          <a:solidFill>
            <a:schemeClr val="accent1"/>
          </a:solidFill>
          <a:ln w="9525">
            <a:solidFill>
              <a:schemeClr val="tx1"/>
            </a:solidFill>
            <a:miter lim="800000"/>
            <a:headEnd/>
            <a:tailEnd/>
          </a:ln>
        </p:spPr>
        <p:txBody>
          <a:bodyPr wrap="none" anchor="ctr"/>
          <a:lstStyle/>
          <a:p>
            <a:pPr algn="ctr" eaLnBrk="0" hangingPunct="0"/>
            <a:r>
              <a:rPr lang="en-US" b="0" dirty="0">
                <a:solidFill>
                  <a:schemeClr val="tx1"/>
                </a:solidFill>
              </a:rPr>
              <a:t>History Options</a:t>
            </a:r>
          </a:p>
        </p:txBody>
      </p:sp>
      <p:pic>
        <p:nvPicPr>
          <p:cNvPr id="2051" name="Picture 3"/>
          <p:cNvPicPr>
            <a:picLocks noChangeAspect="1" noChangeArrowheads="1"/>
          </p:cNvPicPr>
          <p:nvPr/>
        </p:nvPicPr>
        <p:blipFill>
          <a:blip r:embed="rId5" cstate="print"/>
          <a:srcRect l="18750" t="11000" r="54375" b="29000"/>
          <a:stretch>
            <a:fillRect/>
          </a:stretch>
        </p:blipFill>
        <p:spPr bwMode="auto">
          <a:xfrm>
            <a:off x="1219200" y="1295400"/>
            <a:ext cx="6553200" cy="4572000"/>
          </a:xfrm>
          <a:prstGeom prst="rect">
            <a:avLst/>
          </a:prstGeom>
          <a:noFill/>
          <a:ln w="9525">
            <a:noFill/>
            <a:miter lim="800000"/>
            <a:headEnd/>
            <a:tailEnd/>
          </a:ln>
        </p:spPr>
      </p:pic>
      <p:sp>
        <p:nvSpPr>
          <p:cNvPr id="9" name="AutoShape 9"/>
          <p:cNvSpPr>
            <a:spLocks noChangeArrowheads="1"/>
          </p:cNvSpPr>
          <p:nvPr/>
        </p:nvSpPr>
        <p:spPr bwMode="auto">
          <a:xfrm>
            <a:off x="4343400" y="1447800"/>
            <a:ext cx="1981200" cy="914400"/>
          </a:xfrm>
          <a:prstGeom prst="rightArrow">
            <a:avLst>
              <a:gd name="adj1" fmla="val 50000"/>
              <a:gd name="adj2" fmla="val 42079"/>
            </a:avLst>
          </a:prstGeom>
          <a:solidFill>
            <a:schemeClr val="accent1"/>
          </a:solidFill>
          <a:ln w="9525">
            <a:solidFill>
              <a:schemeClr val="tx1"/>
            </a:solidFill>
            <a:miter lim="800000"/>
            <a:headEnd/>
            <a:tailEnd/>
          </a:ln>
        </p:spPr>
        <p:txBody>
          <a:bodyPr wrap="none" anchor="ctr"/>
          <a:lstStyle/>
          <a:p>
            <a:pPr algn="ctr" eaLnBrk="0" hangingPunct="0"/>
            <a:r>
              <a:rPr lang="en-US" dirty="0" smtClean="0"/>
              <a:t>Saved Histories</a:t>
            </a:r>
            <a:endParaRPr lang="en-US" b="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1" presetClass="exit" presetSubtype="0" fill="hold" nodeType="clickEffect">
                                  <p:stCondLst>
                                    <p:cond delay="0"/>
                                  </p:stCondLst>
                                  <p:childTnLst>
                                    <p:anim calcmode="discrete" valueType="str">
                                      <p:cBhvr>
                                        <p:cTn id="10" dur="1000"/>
                                        <p:tgtEl>
                                          <p:spTgt spid="3"/>
                                        </p:tgtEl>
                                        <p:attrNameLst>
                                          <p:attrName>style.visibility</p:attrName>
                                        </p:attrNameLst>
                                      </p:cBhvr>
                                      <p:tavLst>
                                        <p:tav tm="0">
                                          <p:val>
                                            <p:strVal val="hidden"/>
                                          </p:val>
                                        </p:tav>
                                        <p:tav tm="50000">
                                          <p:val>
                                            <p:strVal val="visible"/>
                                          </p:val>
                                        </p:tav>
                                      </p:tavLst>
                                    </p:anim>
                                    <p:set>
                                      <p:cBhvr>
                                        <p:cTn id="11" dur="1" fill="hold">
                                          <p:stCondLst>
                                            <p:cond delay="999"/>
                                          </p:stCondLst>
                                        </p:cTn>
                                        <p:tgtEl>
                                          <p:spTgt spid="3"/>
                                        </p:tgtEl>
                                        <p:attrNameLst>
                                          <p:attrName>style.visibility</p:attrName>
                                        </p:attrNameLst>
                                      </p:cBhvr>
                                      <p:to>
                                        <p:strVal val="hidden"/>
                                      </p:to>
                                    </p:set>
                                  </p:childTnLst>
                                </p:cTn>
                              </p:par>
                              <p:par>
                                <p:cTn id="12" presetID="1" presetClass="entr" presetSubtype="0" fill="hold" nodeType="withEffect">
                                  <p:stCondLst>
                                    <p:cond delay="0"/>
                                  </p:stCondLst>
                                  <p:childTnLst>
                                    <p:set>
                                      <p:cBhvr>
                                        <p:cTn id="13" dur="1" fill="hold">
                                          <p:stCondLst>
                                            <p:cond delay="0"/>
                                          </p:stCondLst>
                                        </p:cTn>
                                        <p:tgtEl>
                                          <p:spTgt spid="205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p:cNvGrpSpPr/>
          <p:nvPr/>
        </p:nvGrpSpPr>
        <p:grpSpPr>
          <a:xfrm>
            <a:off x="71120" y="5466080"/>
            <a:ext cx="3053080" cy="1391920"/>
            <a:chOff x="2661920" y="5466080"/>
            <a:chExt cx="3053080" cy="1391920"/>
          </a:xfrm>
        </p:grpSpPr>
        <p:sp>
          <p:nvSpPr>
            <p:cNvPr id="7" name="TextBox 6"/>
            <p:cNvSpPr txBox="1"/>
            <p:nvPr/>
          </p:nvSpPr>
          <p:spPr>
            <a:xfrm>
              <a:off x="3076585" y="6581001"/>
              <a:ext cx="2638415" cy="276999"/>
            </a:xfrm>
            <a:prstGeom prst="rect">
              <a:avLst/>
            </a:prstGeom>
            <a:noFill/>
          </p:spPr>
          <p:txBody>
            <a:bodyPr wrap="none" rtlCol="0">
              <a:spAutoFit/>
            </a:bodyPr>
            <a:lstStyle/>
            <a:p>
              <a:r>
                <a:rPr lang="en-US" sz="1200" dirty="0" smtClean="0"/>
                <a:t>Hot Topics: </a:t>
              </a:r>
              <a:r>
                <a:rPr lang="en-US" sz="1200" i="1" dirty="0" smtClean="0"/>
                <a:t>What Galaxy can do for you</a:t>
              </a:r>
              <a:endParaRPr lang="en-US" sz="1200" i="1" dirty="0"/>
            </a:p>
          </p:txBody>
        </p:sp>
        <p:pic>
          <p:nvPicPr>
            <p:cNvPr id="8" name="Picture 7" descr="hot.png"/>
            <p:cNvPicPr>
              <a:picLocks noChangeAspect="1"/>
            </p:cNvPicPr>
            <p:nvPr/>
          </p:nvPicPr>
          <p:blipFill>
            <a:blip r:embed="rId3" cstate="print"/>
            <a:stretch>
              <a:fillRect/>
            </a:stretch>
          </p:blipFill>
          <p:spPr>
            <a:xfrm>
              <a:off x="2661920" y="5466080"/>
              <a:ext cx="1176990" cy="1371600"/>
            </a:xfrm>
            <a:prstGeom prst="rect">
              <a:avLst/>
            </a:prstGeom>
          </p:spPr>
        </p:pic>
      </p:grpSp>
      <p:sp>
        <p:nvSpPr>
          <p:cNvPr id="5" name="Title 1"/>
          <p:cNvSpPr txBox="1">
            <a:spLocks/>
          </p:cNvSpPr>
          <p:nvPr/>
        </p:nvSpPr>
        <p:spPr>
          <a:xfrm>
            <a:off x="609600" y="76200"/>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History</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3074" name="Picture 2"/>
          <p:cNvPicPr>
            <a:picLocks noChangeAspect="1" noChangeArrowheads="1"/>
          </p:cNvPicPr>
          <p:nvPr/>
        </p:nvPicPr>
        <p:blipFill>
          <a:blip r:embed="rId4" cstate="print"/>
          <a:srcRect l="14688" t="18000" r="56875" b="23000"/>
          <a:stretch>
            <a:fillRect/>
          </a:stretch>
        </p:blipFill>
        <p:spPr bwMode="auto">
          <a:xfrm>
            <a:off x="1066800" y="1143000"/>
            <a:ext cx="6934200" cy="4495800"/>
          </a:xfrm>
          <a:prstGeom prst="rect">
            <a:avLst/>
          </a:prstGeom>
          <a:noFill/>
          <a:ln w="9525">
            <a:noFill/>
            <a:miter lim="800000"/>
            <a:headEnd/>
            <a:tailEnd/>
          </a:ln>
        </p:spPr>
      </p:pic>
      <p:pic>
        <p:nvPicPr>
          <p:cNvPr id="9" name="Picture 2"/>
          <p:cNvPicPr>
            <a:picLocks noChangeAspect="1" noChangeArrowheads="1"/>
          </p:cNvPicPr>
          <p:nvPr/>
        </p:nvPicPr>
        <p:blipFill>
          <a:blip r:embed="rId5" cstate="print"/>
          <a:srcRect l="3704" t="78612" r="59259" b="8148"/>
          <a:stretch>
            <a:fillRect/>
          </a:stretch>
        </p:blipFill>
        <p:spPr bwMode="auto">
          <a:xfrm>
            <a:off x="1151546" y="5799032"/>
            <a:ext cx="6858000" cy="76609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8"/>
          <p:cNvGrpSpPr/>
          <p:nvPr/>
        </p:nvGrpSpPr>
        <p:grpSpPr>
          <a:xfrm>
            <a:off x="71120" y="5466080"/>
            <a:ext cx="1787926" cy="1391920"/>
            <a:chOff x="2661920" y="5466080"/>
            <a:chExt cx="1787926" cy="1391920"/>
          </a:xfrm>
        </p:grpSpPr>
        <p:sp>
          <p:nvSpPr>
            <p:cNvPr id="10" name="TextBox 9"/>
            <p:cNvSpPr txBox="1"/>
            <p:nvPr/>
          </p:nvSpPr>
          <p:spPr>
            <a:xfrm>
              <a:off x="3076585" y="6581001"/>
              <a:ext cx="1373261" cy="276999"/>
            </a:xfrm>
            <a:prstGeom prst="rect">
              <a:avLst/>
            </a:prstGeom>
            <a:noFill/>
          </p:spPr>
          <p:txBody>
            <a:bodyPr wrap="none" rtlCol="0">
              <a:spAutoFit/>
            </a:bodyPr>
            <a:lstStyle/>
            <a:p>
              <a:r>
                <a:rPr lang="en-US" sz="1200" dirty="0" smtClean="0"/>
                <a:t>Hot Topics: </a:t>
              </a:r>
              <a:r>
                <a:rPr lang="en-US" sz="1200" i="1" dirty="0" smtClean="0"/>
                <a:t>Galaxy</a:t>
              </a:r>
              <a:endParaRPr lang="en-US" sz="1200" i="1" dirty="0"/>
            </a:p>
          </p:txBody>
        </p:sp>
        <p:pic>
          <p:nvPicPr>
            <p:cNvPr id="11" name="Picture 10" descr="hot.png"/>
            <p:cNvPicPr>
              <a:picLocks noChangeAspect="1"/>
            </p:cNvPicPr>
            <p:nvPr/>
          </p:nvPicPr>
          <p:blipFill>
            <a:blip r:embed="rId3" cstate="print"/>
            <a:stretch>
              <a:fillRect/>
            </a:stretch>
          </p:blipFill>
          <p:spPr>
            <a:xfrm>
              <a:off x="2661920" y="5466080"/>
              <a:ext cx="1176990" cy="1371600"/>
            </a:xfrm>
            <a:prstGeom prst="rect">
              <a:avLst/>
            </a:prstGeom>
          </p:spPr>
        </p:pic>
      </p:grpSp>
      <p:sp>
        <p:nvSpPr>
          <p:cNvPr id="2" name="Title 1"/>
          <p:cNvSpPr>
            <a:spLocks noGrp="1"/>
          </p:cNvSpPr>
          <p:nvPr>
            <p:ph type="title"/>
          </p:nvPr>
        </p:nvSpPr>
        <p:spPr>
          <a:xfrm>
            <a:off x="457200" y="0"/>
            <a:ext cx="8229600" cy="1143000"/>
          </a:xfrm>
        </p:spPr>
        <p:txBody>
          <a:bodyPr/>
          <a:lstStyle/>
          <a:p>
            <a:r>
              <a:rPr lang="en-US" dirty="0" smtClean="0"/>
              <a:t>Outline</a:t>
            </a:r>
            <a:endParaRPr lang="en-US" dirty="0"/>
          </a:p>
        </p:txBody>
      </p:sp>
      <p:sp>
        <p:nvSpPr>
          <p:cNvPr id="3" name="Content Placeholder 2"/>
          <p:cNvSpPr>
            <a:spLocks noGrp="1"/>
          </p:cNvSpPr>
          <p:nvPr>
            <p:ph idx="1"/>
          </p:nvPr>
        </p:nvSpPr>
        <p:spPr>
          <a:xfrm>
            <a:off x="457200" y="1189037"/>
            <a:ext cx="8229600" cy="4525963"/>
          </a:xfrm>
        </p:spPr>
        <p:txBody>
          <a:bodyPr>
            <a:normAutofit fontScale="70000" lnSpcReduction="20000"/>
          </a:bodyPr>
          <a:lstStyle/>
          <a:p>
            <a:r>
              <a:rPr lang="en-US" dirty="0" smtClean="0"/>
              <a:t>Introduction. Why Galaxy</a:t>
            </a:r>
          </a:p>
          <a:p>
            <a:r>
              <a:rPr lang="en-US" dirty="0" smtClean="0"/>
              <a:t>The interface</a:t>
            </a:r>
          </a:p>
          <a:p>
            <a:pPr lvl="1"/>
            <a:r>
              <a:rPr lang="en-US" dirty="0" smtClean="0"/>
              <a:t>Data Upload</a:t>
            </a:r>
          </a:p>
          <a:p>
            <a:pPr lvl="1"/>
            <a:r>
              <a:rPr lang="en-US" dirty="0" smtClean="0"/>
              <a:t>History</a:t>
            </a:r>
          </a:p>
          <a:p>
            <a:r>
              <a:rPr lang="en-US" dirty="0" smtClean="0"/>
              <a:t>Text manipulation </a:t>
            </a:r>
            <a:r>
              <a:rPr lang="en-US" dirty="0" smtClean="0"/>
              <a:t>and format conversion </a:t>
            </a:r>
            <a:r>
              <a:rPr lang="en-US" dirty="0" smtClean="0"/>
              <a:t>tools</a:t>
            </a:r>
          </a:p>
          <a:p>
            <a:r>
              <a:rPr lang="en-US" dirty="0" smtClean="0"/>
              <a:t>Genomic analysis tools: examples</a:t>
            </a:r>
          </a:p>
          <a:p>
            <a:pPr lvl="1"/>
            <a:r>
              <a:rPr lang="en-US" dirty="0" smtClean="0"/>
              <a:t>Get 500bp upstream of a gene set: dataset 1</a:t>
            </a:r>
          </a:p>
          <a:p>
            <a:pPr lvl="1"/>
            <a:r>
              <a:rPr lang="en-US" dirty="0" smtClean="0"/>
              <a:t>Overlap  dataset 1 with DNA hypersensitivity regions</a:t>
            </a:r>
          </a:p>
          <a:p>
            <a:pPr lvl="1"/>
            <a:r>
              <a:rPr lang="en-US" dirty="0" smtClean="0"/>
              <a:t>Retrieve sequences for dataset 1</a:t>
            </a:r>
          </a:p>
          <a:p>
            <a:pPr lvl="1"/>
            <a:r>
              <a:rPr lang="en-US" dirty="0" smtClean="0"/>
              <a:t>Other tools</a:t>
            </a:r>
          </a:p>
          <a:p>
            <a:r>
              <a:rPr lang="en-US" dirty="0" smtClean="0"/>
              <a:t>Live examples</a:t>
            </a:r>
          </a:p>
          <a:p>
            <a:pPr lvl="1"/>
            <a:r>
              <a:rPr lang="en-US" dirty="0" err="1" smtClean="0"/>
              <a:t>Liftover</a:t>
            </a:r>
            <a:endParaRPr lang="en-US" dirty="0" smtClean="0"/>
          </a:p>
          <a:p>
            <a:pPr lvl="1"/>
            <a:r>
              <a:rPr lang="en-US" dirty="0" smtClean="0"/>
              <a:t>Map a set of TFBS</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Text Manipulation</a:t>
            </a:r>
            <a:endParaRPr lang="en-US" dirty="0"/>
          </a:p>
        </p:txBody>
      </p:sp>
      <p:grpSp>
        <p:nvGrpSpPr>
          <p:cNvPr id="9" name="Group 8"/>
          <p:cNvGrpSpPr/>
          <p:nvPr/>
        </p:nvGrpSpPr>
        <p:grpSpPr>
          <a:xfrm>
            <a:off x="71120" y="5466080"/>
            <a:ext cx="1787926" cy="1391920"/>
            <a:chOff x="2661920" y="5466080"/>
            <a:chExt cx="1787926" cy="1391920"/>
          </a:xfrm>
        </p:grpSpPr>
        <p:sp>
          <p:nvSpPr>
            <p:cNvPr id="10" name="TextBox 9"/>
            <p:cNvSpPr txBox="1"/>
            <p:nvPr/>
          </p:nvSpPr>
          <p:spPr>
            <a:xfrm>
              <a:off x="3076585" y="6581001"/>
              <a:ext cx="1373261" cy="276999"/>
            </a:xfrm>
            <a:prstGeom prst="rect">
              <a:avLst/>
            </a:prstGeom>
            <a:noFill/>
          </p:spPr>
          <p:txBody>
            <a:bodyPr wrap="none" rtlCol="0">
              <a:spAutoFit/>
            </a:bodyPr>
            <a:lstStyle/>
            <a:p>
              <a:r>
                <a:rPr lang="en-US" sz="1200" dirty="0" smtClean="0"/>
                <a:t>Hot Topics: </a:t>
              </a:r>
              <a:r>
                <a:rPr lang="en-US" sz="1200" i="1" dirty="0" smtClean="0"/>
                <a:t>Galaxy </a:t>
              </a:r>
              <a:endParaRPr lang="en-US" sz="1200" i="1" dirty="0"/>
            </a:p>
          </p:txBody>
        </p:sp>
        <p:pic>
          <p:nvPicPr>
            <p:cNvPr id="11" name="Picture 10" descr="hot.png"/>
            <p:cNvPicPr>
              <a:picLocks noChangeAspect="1"/>
            </p:cNvPicPr>
            <p:nvPr/>
          </p:nvPicPr>
          <p:blipFill>
            <a:blip r:embed="rId2" cstate="print"/>
            <a:stretch>
              <a:fillRect/>
            </a:stretch>
          </p:blipFill>
          <p:spPr>
            <a:xfrm>
              <a:off x="2661920" y="5466080"/>
              <a:ext cx="1176990" cy="1371600"/>
            </a:xfrm>
            <a:prstGeom prst="rect">
              <a:avLst/>
            </a:prstGeom>
          </p:spPr>
        </p:pic>
      </p:grpSp>
      <p:pic>
        <p:nvPicPr>
          <p:cNvPr id="3074" name="Picture 2"/>
          <p:cNvPicPr>
            <a:picLocks noChangeAspect="1" noChangeArrowheads="1"/>
          </p:cNvPicPr>
          <p:nvPr/>
        </p:nvPicPr>
        <p:blipFill>
          <a:blip r:embed="rId3" cstate="print"/>
          <a:srcRect l="54688" t="16000" r="18125" b="21000"/>
          <a:stretch>
            <a:fillRect/>
          </a:stretch>
        </p:blipFill>
        <p:spPr bwMode="auto">
          <a:xfrm>
            <a:off x="1295400" y="1371600"/>
            <a:ext cx="6629400" cy="4800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71120" y="5466080"/>
            <a:ext cx="1823192" cy="1391920"/>
            <a:chOff x="2661920" y="5466080"/>
            <a:chExt cx="1823192" cy="1391920"/>
          </a:xfrm>
        </p:grpSpPr>
        <p:sp>
          <p:nvSpPr>
            <p:cNvPr id="11" name="TextBox 10"/>
            <p:cNvSpPr txBox="1"/>
            <p:nvPr/>
          </p:nvSpPr>
          <p:spPr>
            <a:xfrm>
              <a:off x="3076585" y="6581001"/>
              <a:ext cx="1408527" cy="276999"/>
            </a:xfrm>
            <a:prstGeom prst="rect">
              <a:avLst/>
            </a:prstGeom>
            <a:noFill/>
          </p:spPr>
          <p:txBody>
            <a:bodyPr wrap="none" rtlCol="0">
              <a:spAutoFit/>
            </a:bodyPr>
            <a:lstStyle/>
            <a:p>
              <a:r>
                <a:rPr lang="en-US" sz="1200" dirty="0" smtClean="0"/>
                <a:t>Hot Topics: </a:t>
              </a:r>
              <a:r>
                <a:rPr lang="en-US" sz="1200" i="1" dirty="0" smtClean="0"/>
                <a:t>Galaxy </a:t>
              </a:r>
              <a:endParaRPr lang="en-US" sz="1200" i="1" dirty="0"/>
            </a:p>
          </p:txBody>
        </p:sp>
        <p:pic>
          <p:nvPicPr>
            <p:cNvPr id="12" name="Picture 11" descr="hot.png"/>
            <p:cNvPicPr>
              <a:picLocks noChangeAspect="1"/>
            </p:cNvPicPr>
            <p:nvPr/>
          </p:nvPicPr>
          <p:blipFill>
            <a:blip r:embed="rId2" cstate="print"/>
            <a:stretch>
              <a:fillRect/>
            </a:stretch>
          </p:blipFill>
          <p:spPr>
            <a:xfrm>
              <a:off x="2661920" y="5466080"/>
              <a:ext cx="1176990" cy="1371600"/>
            </a:xfrm>
            <a:prstGeom prst="rect">
              <a:avLst/>
            </a:prstGeom>
          </p:spPr>
        </p:pic>
      </p:grpSp>
      <p:sp>
        <p:nvSpPr>
          <p:cNvPr id="2" name="Title 1"/>
          <p:cNvSpPr>
            <a:spLocks noGrp="1"/>
          </p:cNvSpPr>
          <p:nvPr>
            <p:ph type="title"/>
          </p:nvPr>
        </p:nvSpPr>
        <p:spPr/>
        <p:txBody>
          <a:bodyPr/>
          <a:lstStyle/>
          <a:p>
            <a:r>
              <a:rPr lang="en-US" dirty="0" smtClean="0"/>
              <a:t>Convert formats</a:t>
            </a:r>
            <a:endParaRPr lang="en-US" dirty="0"/>
          </a:p>
        </p:txBody>
      </p:sp>
      <p:pic>
        <p:nvPicPr>
          <p:cNvPr id="3" name="Picture 2"/>
          <p:cNvPicPr>
            <a:picLocks noChangeAspect="1" noChangeArrowheads="1"/>
          </p:cNvPicPr>
          <p:nvPr/>
        </p:nvPicPr>
        <p:blipFill>
          <a:blip r:embed="rId3" cstate="print"/>
          <a:srcRect l="54687" t="15000" r="18438" b="20000"/>
          <a:stretch>
            <a:fillRect/>
          </a:stretch>
        </p:blipFill>
        <p:spPr bwMode="auto">
          <a:xfrm>
            <a:off x="1295400" y="1295400"/>
            <a:ext cx="6553200" cy="4953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71120" y="5466080"/>
            <a:ext cx="1823192" cy="1391920"/>
            <a:chOff x="2661920" y="5466080"/>
            <a:chExt cx="1823192" cy="1391920"/>
          </a:xfrm>
        </p:grpSpPr>
        <p:sp>
          <p:nvSpPr>
            <p:cNvPr id="14" name="TextBox 13"/>
            <p:cNvSpPr txBox="1"/>
            <p:nvPr/>
          </p:nvSpPr>
          <p:spPr>
            <a:xfrm>
              <a:off x="3076585" y="6581001"/>
              <a:ext cx="1408527" cy="276999"/>
            </a:xfrm>
            <a:prstGeom prst="rect">
              <a:avLst/>
            </a:prstGeom>
            <a:noFill/>
          </p:spPr>
          <p:txBody>
            <a:bodyPr wrap="none" rtlCol="0">
              <a:spAutoFit/>
            </a:bodyPr>
            <a:lstStyle/>
            <a:p>
              <a:r>
                <a:rPr lang="en-US" sz="1200" dirty="0" smtClean="0"/>
                <a:t>Hot Topics: </a:t>
              </a:r>
              <a:r>
                <a:rPr lang="en-US" sz="1200" i="1" dirty="0" smtClean="0"/>
                <a:t>Galaxy </a:t>
              </a:r>
              <a:endParaRPr lang="en-US" sz="1200" i="1" dirty="0"/>
            </a:p>
          </p:txBody>
        </p:sp>
        <p:pic>
          <p:nvPicPr>
            <p:cNvPr id="15" name="Picture 14" descr="hot.png"/>
            <p:cNvPicPr>
              <a:picLocks noChangeAspect="1"/>
            </p:cNvPicPr>
            <p:nvPr/>
          </p:nvPicPr>
          <p:blipFill>
            <a:blip r:embed="rId3" cstate="print"/>
            <a:stretch>
              <a:fillRect/>
            </a:stretch>
          </p:blipFill>
          <p:spPr>
            <a:xfrm>
              <a:off x="2661920" y="5466080"/>
              <a:ext cx="1176990" cy="1371600"/>
            </a:xfrm>
            <a:prstGeom prst="rect">
              <a:avLst/>
            </a:prstGeom>
          </p:spPr>
        </p:pic>
      </p:grpSp>
      <p:pic>
        <p:nvPicPr>
          <p:cNvPr id="47106" name="Picture 9" descr="analysis_1.png"/>
          <p:cNvPicPr>
            <a:picLocks noChangeAspect="1"/>
          </p:cNvPicPr>
          <p:nvPr/>
        </p:nvPicPr>
        <p:blipFill>
          <a:blip r:embed="rId4" cstate="print"/>
          <a:srcRect/>
          <a:stretch>
            <a:fillRect/>
          </a:stretch>
        </p:blipFill>
        <p:spPr bwMode="auto">
          <a:xfrm>
            <a:off x="762000" y="990600"/>
            <a:ext cx="7010400" cy="5334000"/>
          </a:xfrm>
          <a:prstGeom prst="rect">
            <a:avLst/>
          </a:prstGeom>
          <a:noFill/>
          <a:ln w="9525">
            <a:solidFill>
              <a:srgbClr val="2E2E46"/>
            </a:solidFill>
            <a:miter lim="800000"/>
            <a:headEnd/>
            <a:tailEnd/>
          </a:ln>
        </p:spPr>
      </p:pic>
      <p:sp>
        <p:nvSpPr>
          <p:cNvPr id="47108" name="Slide Number Placeholder 4"/>
          <p:cNvSpPr>
            <a:spLocks noGrp="1"/>
          </p:cNvSpPr>
          <p:nvPr>
            <p:ph type="sldNum" sz="quarter" idx="11"/>
          </p:nvPr>
        </p:nvSpPr>
        <p:spPr/>
        <p:txBody>
          <a:bodyPr/>
          <a:lstStyle/>
          <a:p>
            <a:pPr>
              <a:defRPr/>
            </a:pPr>
            <a:fld id="{554B4322-45A6-47FC-A3C9-B84C750A342F}" type="slidenum">
              <a:rPr lang="en-US" smtClean="0">
                <a:latin typeface="Arial" pitchFamily="34" charset="0"/>
              </a:rPr>
              <a:pPr>
                <a:defRPr/>
              </a:pPr>
              <a:t>22</a:t>
            </a:fld>
            <a:endParaRPr lang="en-US" smtClean="0">
              <a:latin typeface="Arial" pitchFamily="34" charset="0"/>
            </a:endParaRPr>
          </a:p>
        </p:txBody>
      </p:sp>
      <p:sp>
        <p:nvSpPr>
          <p:cNvPr id="47109" name="Rectangle 2"/>
          <p:cNvSpPr>
            <a:spLocks noGrp="1" noRot="1" noChangeArrowheads="1"/>
          </p:cNvSpPr>
          <p:nvPr>
            <p:ph type="title"/>
          </p:nvPr>
        </p:nvSpPr>
        <p:spPr>
          <a:xfrm>
            <a:off x="457200" y="-76200"/>
            <a:ext cx="8229600" cy="1143000"/>
          </a:xfrm>
        </p:spPr>
        <p:txBody>
          <a:bodyPr>
            <a:normAutofit fontScale="90000"/>
          </a:bodyPr>
          <a:lstStyle/>
          <a:p>
            <a:pPr eaLnBrk="1" hangingPunct="1"/>
            <a:r>
              <a:rPr lang="en-US" dirty="0" smtClean="0">
                <a:ea typeface="ＭＳ Ｐゴシック" pitchFamily="34" charset="-128"/>
              </a:rPr>
              <a:t>Analyzing Data: Get 500 </a:t>
            </a:r>
            <a:r>
              <a:rPr lang="en-US" dirty="0" err="1" smtClean="0">
                <a:ea typeface="ＭＳ Ｐゴシック" pitchFamily="34" charset="-128"/>
              </a:rPr>
              <a:t>pb</a:t>
            </a:r>
            <a:r>
              <a:rPr lang="en-US" dirty="0" smtClean="0">
                <a:ea typeface="ＭＳ Ｐゴシック" pitchFamily="34" charset="-128"/>
              </a:rPr>
              <a:t> upstream</a:t>
            </a:r>
          </a:p>
        </p:txBody>
      </p:sp>
      <p:sp>
        <p:nvSpPr>
          <p:cNvPr id="21" name="Rectangle 8"/>
          <p:cNvSpPr>
            <a:spLocks noChangeArrowheads="1"/>
          </p:cNvSpPr>
          <p:nvPr/>
        </p:nvSpPr>
        <p:spPr bwMode="auto">
          <a:xfrm flipH="1">
            <a:off x="6096000" y="1676400"/>
            <a:ext cx="1600200" cy="1981200"/>
          </a:xfrm>
          <a:prstGeom prst="rect">
            <a:avLst/>
          </a:prstGeom>
          <a:noFill/>
          <a:ln w="38100">
            <a:solidFill>
              <a:srgbClr val="F40103"/>
            </a:solidFill>
            <a:miter lim="800000"/>
            <a:headEnd/>
            <a:tailEnd/>
          </a:ln>
        </p:spPr>
        <p:txBody>
          <a:bodyPr wrap="none" anchor="ctr"/>
          <a:lstStyle/>
          <a:p>
            <a:pPr algn="ctr" eaLnBrk="0" hangingPunct="0"/>
            <a:endParaRPr lang="en-US" sz="2400"/>
          </a:p>
        </p:txBody>
      </p:sp>
      <p:sp>
        <p:nvSpPr>
          <p:cNvPr id="11" name="Rectangle 8"/>
          <p:cNvSpPr>
            <a:spLocks noChangeArrowheads="1"/>
          </p:cNvSpPr>
          <p:nvPr/>
        </p:nvSpPr>
        <p:spPr bwMode="auto">
          <a:xfrm flipH="1">
            <a:off x="6096000" y="4114800"/>
            <a:ext cx="1600200" cy="1981200"/>
          </a:xfrm>
          <a:prstGeom prst="rect">
            <a:avLst/>
          </a:prstGeom>
          <a:noFill/>
          <a:ln w="38100">
            <a:solidFill>
              <a:srgbClr val="F40103"/>
            </a:solidFill>
            <a:miter lim="800000"/>
            <a:headEnd/>
            <a:tailEnd/>
          </a:ln>
        </p:spPr>
        <p:txBody>
          <a:bodyPr wrap="none" anchor="ctr"/>
          <a:lstStyle/>
          <a:p>
            <a:pPr algn="ctr" eaLnBrk="0" hangingPunct="0"/>
            <a:endParaRPr lang="en-US" sz="2400"/>
          </a:p>
        </p:txBody>
      </p:sp>
      <p:sp>
        <p:nvSpPr>
          <p:cNvPr id="12" name="Rectangle 8"/>
          <p:cNvSpPr>
            <a:spLocks noChangeArrowheads="1"/>
          </p:cNvSpPr>
          <p:nvPr/>
        </p:nvSpPr>
        <p:spPr bwMode="auto">
          <a:xfrm flipH="1">
            <a:off x="762000" y="2057400"/>
            <a:ext cx="1600200" cy="3352800"/>
          </a:xfrm>
          <a:prstGeom prst="rect">
            <a:avLst/>
          </a:prstGeom>
          <a:noFill/>
          <a:ln w="38100">
            <a:solidFill>
              <a:srgbClr val="F40103"/>
            </a:solidFill>
            <a:miter lim="800000"/>
            <a:headEnd/>
            <a:tailEnd/>
          </a:ln>
        </p:spPr>
        <p:txBody>
          <a:bodyPr wrap="none" anchor="ctr"/>
          <a:lstStyle/>
          <a:p>
            <a:pPr algn="ctr" eaLnBrk="0" hangingPunct="0"/>
            <a:endParaRPr lang="en-US" sz="2400"/>
          </a:p>
        </p:txBody>
      </p:sp>
      <p:sp>
        <p:nvSpPr>
          <p:cNvPr id="9" name="AutoShape 9"/>
          <p:cNvSpPr>
            <a:spLocks noChangeArrowheads="1"/>
          </p:cNvSpPr>
          <p:nvPr/>
        </p:nvSpPr>
        <p:spPr bwMode="auto">
          <a:xfrm flipH="1">
            <a:off x="1447800" y="4267200"/>
            <a:ext cx="1447800" cy="685800"/>
          </a:xfrm>
          <a:prstGeom prst="rightArrow">
            <a:avLst>
              <a:gd name="adj1" fmla="val 50000"/>
              <a:gd name="adj2" fmla="val 42085"/>
            </a:avLst>
          </a:prstGeom>
          <a:solidFill>
            <a:schemeClr val="accent1"/>
          </a:solidFill>
          <a:ln w="9525">
            <a:solidFill>
              <a:schemeClr val="tx1"/>
            </a:solidFill>
            <a:miter lim="800000"/>
            <a:headEnd/>
            <a:tailEnd/>
          </a:ln>
        </p:spPr>
        <p:txBody>
          <a:bodyPr wrap="none" anchor="ctr"/>
          <a:lstStyle/>
          <a:p>
            <a:pPr algn="ctr" eaLnBrk="0" hangingPunct="0"/>
            <a:r>
              <a:rPr lang="en-US" b="0">
                <a:solidFill>
                  <a:schemeClr val="tx1"/>
                </a:solidFill>
              </a:rPr>
              <a:t>Get flanks</a:t>
            </a:r>
          </a:p>
        </p:txBody>
      </p:sp>
      <p:sp>
        <p:nvSpPr>
          <p:cNvPr id="16" name="TextBox 15"/>
          <p:cNvSpPr txBox="1"/>
          <p:nvPr/>
        </p:nvSpPr>
        <p:spPr>
          <a:xfrm>
            <a:off x="6638339" y="6626423"/>
            <a:ext cx="2581861" cy="307777"/>
          </a:xfrm>
          <a:prstGeom prst="rect">
            <a:avLst/>
          </a:prstGeom>
          <a:noFill/>
        </p:spPr>
        <p:txBody>
          <a:bodyPr wrap="none" rtlCol="0">
            <a:spAutoFit/>
          </a:bodyPr>
          <a:lstStyle/>
          <a:p>
            <a:r>
              <a:rPr lang="en-US" sz="1400" dirty="0" smtClean="0"/>
              <a:t>Adapted from </a:t>
            </a:r>
            <a:r>
              <a:rPr lang="en-US" sz="1400" dirty="0" err="1" smtClean="0"/>
              <a:t>OpenHelix</a:t>
            </a:r>
            <a:r>
              <a:rPr lang="en-US" sz="1400" dirty="0" smtClean="0"/>
              <a:t> tutorial</a:t>
            </a:r>
            <a:endParaRPr lang="en-US" sz="14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subTnLst>
                                    <p:set>
                                      <p:cBhvr override="childStyle">
                                        <p:cTn dur="1" fill="hold" display="0" masterRel="nextClick" afterEffect="1"/>
                                        <p:tgtEl>
                                          <p:spTgt spid="21"/>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1" grpId="0" animBg="1"/>
      <p:bldP spid="12"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2"/>
          <p:cNvGrpSpPr/>
          <p:nvPr/>
        </p:nvGrpSpPr>
        <p:grpSpPr>
          <a:xfrm>
            <a:off x="71120" y="5466080"/>
            <a:ext cx="1823192" cy="1391920"/>
            <a:chOff x="2661920" y="5466080"/>
            <a:chExt cx="1823192" cy="1391920"/>
          </a:xfrm>
        </p:grpSpPr>
        <p:sp>
          <p:nvSpPr>
            <p:cNvPr id="15" name="TextBox 14"/>
            <p:cNvSpPr txBox="1"/>
            <p:nvPr/>
          </p:nvSpPr>
          <p:spPr>
            <a:xfrm>
              <a:off x="3076585" y="6581001"/>
              <a:ext cx="1408527" cy="276999"/>
            </a:xfrm>
            <a:prstGeom prst="rect">
              <a:avLst/>
            </a:prstGeom>
            <a:noFill/>
          </p:spPr>
          <p:txBody>
            <a:bodyPr wrap="none" rtlCol="0">
              <a:spAutoFit/>
            </a:bodyPr>
            <a:lstStyle/>
            <a:p>
              <a:r>
                <a:rPr lang="en-US" sz="1200" dirty="0" smtClean="0"/>
                <a:t>Hot Topics: </a:t>
              </a:r>
              <a:r>
                <a:rPr lang="en-US" sz="1200" i="1" dirty="0" smtClean="0"/>
                <a:t>Galaxy </a:t>
              </a:r>
              <a:endParaRPr lang="en-US" sz="1200" i="1" dirty="0"/>
            </a:p>
          </p:txBody>
        </p:sp>
        <p:pic>
          <p:nvPicPr>
            <p:cNvPr id="16" name="Picture 15" descr="hot.png"/>
            <p:cNvPicPr>
              <a:picLocks noChangeAspect="1"/>
            </p:cNvPicPr>
            <p:nvPr/>
          </p:nvPicPr>
          <p:blipFill>
            <a:blip r:embed="rId3" cstate="print"/>
            <a:stretch>
              <a:fillRect/>
            </a:stretch>
          </p:blipFill>
          <p:spPr>
            <a:xfrm>
              <a:off x="2661920" y="5466080"/>
              <a:ext cx="1176990" cy="1371600"/>
            </a:xfrm>
            <a:prstGeom prst="rect">
              <a:avLst/>
            </a:prstGeom>
          </p:spPr>
        </p:pic>
      </p:grpSp>
      <p:pic>
        <p:nvPicPr>
          <p:cNvPr id="48130" name="Picture 8" descr="analysis_2.png"/>
          <p:cNvPicPr>
            <a:picLocks noChangeAspect="1"/>
          </p:cNvPicPr>
          <p:nvPr/>
        </p:nvPicPr>
        <p:blipFill>
          <a:blip r:embed="rId4" cstate="print"/>
          <a:srcRect/>
          <a:stretch>
            <a:fillRect/>
          </a:stretch>
        </p:blipFill>
        <p:spPr bwMode="auto">
          <a:xfrm>
            <a:off x="762000" y="990600"/>
            <a:ext cx="7010400" cy="5334000"/>
          </a:xfrm>
          <a:prstGeom prst="rect">
            <a:avLst/>
          </a:prstGeom>
          <a:noFill/>
          <a:ln w="9525">
            <a:solidFill>
              <a:srgbClr val="2E2E46"/>
            </a:solidFill>
            <a:miter lim="800000"/>
            <a:headEnd/>
            <a:tailEnd/>
          </a:ln>
        </p:spPr>
      </p:pic>
      <p:sp>
        <p:nvSpPr>
          <p:cNvPr id="48132" name="Slide Number Placeholder 4"/>
          <p:cNvSpPr>
            <a:spLocks noGrp="1"/>
          </p:cNvSpPr>
          <p:nvPr>
            <p:ph type="sldNum" sz="quarter" idx="11"/>
          </p:nvPr>
        </p:nvSpPr>
        <p:spPr/>
        <p:txBody>
          <a:bodyPr/>
          <a:lstStyle/>
          <a:p>
            <a:pPr>
              <a:defRPr/>
            </a:pPr>
            <a:fld id="{0987B55B-5974-4271-807F-94FFBDD06FC2}" type="slidenum">
              <a:rPr lang="en-US" smtClean="0">
                <a:latin typeface="Arial" pitchFamily="34" charset="0"/>
              </a:rPr>
              <a:pPr>
                <a:defRPr/>
              </a:pPr>
              <a:t>23</a:t>
            </a:fld>
            <a:endParaRPr lang="en-US" smtClean="0">
              <a:latin typeface="Arial" pitchFamily="34" charset="0"/>
            </a:endParaRPr>
          </a:p>
        </p:txBody>
      </p:sp>
      <p:sp>
        <p:nvSpPr>
          <p:cNvPr id="48133" name="Rectangle 2"/>
          <p:cNvSpPr>
            <a:spLocks noGrp="1" noRot="1" noChangeArrowheads="1"/>
          </p:cNvSpPr>
          <p:nvPr>
            <p:ph type="title"/>
          </p:nvPr>
        </p:nvSpPr>
        <p:spPr>
          <a:xfrm>
            <a:off x="457200" y="-76200"/>
            <a:ext cx="8229600" cy="1143000"/>
          </a:xfrm>
        </p:spPr>
        <p:txBody>
          <a:bodyPr>
            <a:normAutofit fontScale="90000"/>
          </a:bodyPr>
          <a:lstStyle/>
          <a:p>
            <a:r>
              <a:rPr lang="en-US" dirty="0" smtClean="0">
                <a:ea typeface="ＭＳ Ｐゴシック" pitchFamily="34" charset="-128"/>
              </a:rPr>
              <a:t>Analyzing Data: Get 500 </a:t>
            </a:r>
            <a:r>
              <a:rPr lang="en-US" dirty="0" err="1" smtClean="0">
                <a:ea typeface="ＭＳ Ｐゴシック" pitchFamily="34" charset="-128"/>
              </a:rPr>
              <a:t>pb</a:t>
            </a:r>
            <a:r>
              <a:rPr lang="en-US" dirty="0" smtClean="0">
                <a:ea typeface="ＭＳ Ｐゴシック" pitchFamily="34" charset="-128"/>
              </a:rPr>
              <a:t> upstream</a:t>
            </a:r>
          </a:p>
        </p:txBody>
      </p:sp>
      <p:sp>
        <p:nvSpPr>
          <p:cNvPr id="21" name="Rectangle 8"/>
          <p:cNvSpPr>
            <a:spLocks noChangeArrowheads="1"/>
          </p:cNvSpPr>
          <p:nvPr/>
        </p:nvSpPr>
        <p:spPr bwMode="auto">
          <a:xfrm flipH="1">
            <a:off x="2590800" y="1371600"/>
            <a:ext cx="3200400" cy="2590800"/>
          </a:xfrm>
          <a:prstGeom prst="rect">
            <a:avLst/>
          </a:prstGeom>
          <a:noFill/>
          <a:ln w="38100">
            <a:solidFill>
              <a:srgbClr val="F40103"/>
            </a:solidFill>
            <a:miter lim="800000"/>
            <a:headEnd/>
            <a:tailEnd/>
          </a:ln>
        </p:spPr>
        <p:txBody>
          <a:bodyPr wrap="none" anchor="ctr"/>
          <a:lstStyle/>
          <a:p>
            <a:pPr algn="ctr" eaLnBrk="0" hangingPunct="0"/>
            <a:endParaRPr lang="en-US" sz="2400"/>
          </a:p>
        </p:txBody>
      </p:sp>
      <p:sp>
        <p:nvSpPr>
          <p:cNvPr id="11" name="Rectangle 8"/>
          <p:cNvSpPr>
            <a:spLocks noChangeArrowheads="1"/>
          </p:cNvSpPr>
          <p:nvPr/>
        </p:nvSpPr>
        <p:spPr bwMode="auto">
          <a:xfrm flipH="1">
            <a:off x="6096000" y="4114800"/>
            <a:ext cx="1600200" cy="1981200"/>
          </a:xfrm>
          <a:prstGeom prst="rect">
            <a:avLst/>
          </a:prstGeom>
          <a:noFill/>
          <a:ln w="38100">
            <a:solidFill>
              <a:srgbClr val="F40103"/>
            </a:solidFill>
            <a:miter lim="800000"/>
            <a:headEnd/>
            <a:tailEnd/>
          </a:ln>
        </p:spPr>
        <p:txBody>
          <a:bodyPr wrap="none" anchor="ctr"/>
          <a:lstStyle/>
          <a:p>
            <a:pPr algn="ctr" eaLnBrk="0" hangingPunct="0"/>
            <a:endParaRPr lang="en-US" sz="2400"/>
          </a:p>
        </p:txBody>
      </p:sp>
      <p:sp>
        <p:nvSpPr>
          <p:cNvPr id="13" name="AutoShape 7"/>
          <p:cNvSpPr>
            <a:spLocks noChangeArrowheads="1"/>
          </p:cNvSpPr>
          <p:nvPr/>
        </p:nvSpPr>
        <p:spPr bwMode="auto">
          <a:xfrm>
            <a:off x="4419600" y="2971800"/>
            <a:ext cx="990600" cy="457200"/>
          </a:xfrm>
          <a:prstGeom prst="wedgeRectCallout">
            <a:avLst>
              <a:gd name="adj1" fmla="val -143375"/>
              <a:gd name="adj2" fmla="val 51019"/>
            </a:avLst>
          </a:prstGeom>
          <a:solidFill>
            <a:schemeClr val="accent1"/>
          </a:solidFill>
          <a:ln w="9525">
            <a:solidFill>
              <a:schemeClr val="tx1"/>
            </a:solidFill>
            <a:miter lim="800000"/>
            <a:headEnd/>
            <a:tailEnd/>
          </a:ln>
        </p:spPr>
        <p:txBody>
          <a:bodyPr wrap="none" anchor="ctr"/>
          <a:lstStyle/>
          <a:p>
            <a:pPr algn="ctr">
              <a:spcBef>
                <a:spcPct val="20000"/>
              </a:spcBef>
              <a:buClr>
                <a:schemeClr val="hlink"/>
              </a:buClr>
              <a:buSzPct val="70000"/>
              <a:buFont typeface="Wingdings" pitchFamily="2" charset="2"/>
              <a:buNone/>
            </a:pPr>
            <a:r>
              <a:rPr lang="en-US" sz="1800" b="0">
                <a:solidFill>
                  <a:schemeClr val="tx1"/>
                </a:solidFill>
              </a:rPr>
              <a:t>500</a:t>
            </a:r>
          </a:p>
        </p:txBody>
      </p:sp>
      <p:grpSp>
        <p:nvGrpSpPr>
          <p:cNvPr id="2" name="Group 15"/>
          <p:cNvGrpSpPr>
            <a:grpSpLocks/>
          </p:cNvGrpSpPr>
          <p:nvPr/>
        </p:nvGrpSpPr>
        <p:grpSpPr bwMode="auto">
          <a:xfrm>
            <a:off x="2667000" y="1524000"/>
            <a:ext cx="3878263" cy="601663"/>
            <a:chOff x="2667000" y="1524000"/>
            <a:chExt cx="3878580" cy="601980"/>
          </a:xfrm>
        </p:grpSpPr>
        <p:pic>
          <p:nvPicPr>
            <p:cNvPr id="48138" name="Picture 13" descr="analysis_3.tiff"/>
            <p:cNvPicPr>
              <a:picLocks noChangeAspect="1"/>
            </p:cNvPicPr>
            <p:nvPr/>
          </p:nvPicPr>
          <p:blipFill>
            <a:blip r:embed="rId5" cstate="print"/>
            <a:srcRect/>
            <a:stretch>
              <a:fillRect/>
            </a:stretch>
          </p:blipFill>
          <p:spPr bwMode="auto">
            <a:xfrm>
              <a:off x="4648200" y="1524000"/>
              <a:ext cx="1897380" cy="601980"/>
            </a:xfrm>
            <a:prstGeom prst="rect">
              <a:avLst/>
            </a:prstGeom>
            <a:noFill/>
            <a:ln w="9525">
              <a:solidFill>
                <a:srgbClr val="2E2E46"/>
              </a:solidFill>
              <a:miter lim="800000"/>
              <a:headEnd/>
              <a:tailEnd/>
            </a:ln>
          </p:spPr>
        </p:pic>
        <p:sp>
          <p:nvSpPr>
            <p:cNvPr id="48139" name="Rectangle 8"/>
            <p:cNvSpPr>
              <a:spLocks noChangeArrowheads="1"/>
            </p:cNvSpPr>
            <p:nvPr/>
          </p:nvSpPr>
          <p:spPr bwMode="auto">
            <a:xfrm flipH="1">
              <a:off x="2667000" y="1676400"/>
              <a:ext cx="1905000" cy="228600"/>
            </a:xfrm>
            <a:prstGeom prst="rect">
              <a:avLst/>
            </a:prstGeom>
            <a:noFill/>
            <a:ln w="38100">
              <a:solidFill>
                <a:srgbClr val="F40103"/>
              </a:solidFill>
              <a:miter lim="800000"/>
              <a:headEnd/>
              <a:tailEnd/>
            </a:ln>
          </p:spPr>
          <p:txBody>
            <a:bodyPr wrap="none" anchor="ctr"/>
            <a:lstStyle/>
            <a:p>
              <a:pPr algn="ctr" eaLnBrk="0" hangingPunct="0"/>
              <a:endParaRPr lang="en-US" sz="2400"/>
            </a:p>
          </p:txBody>
        </p:sp>
      </p:grpSp>
      <p:sp>
        <p:nvSpPr>
          <p:cNvPr id="48141" name="Oval 13"/>
          <p:cNvSpPr>
            <a:spLocks noChangeArrowheads="1"/>
          </p:cNvSpPr>
          <p:nvPr/>
        </p:nvSpPr>
        <p:spPr bwMode="auto">
          <a:xfrm>
            <a:off x="4419600" y="1689100"/>
            <a:ext cx="2184400" cy="268288"/>
          </a:xfrm>
          <a:prstGeom prst="ellipse">
            <a:avLst/>
          </a:prstGeom>
          <a:noFill/>
          <a:ln w="38100">
            <a:solidFill>
              <a:srgbClr val="FF0000"/>
            </a:solidFill>
            <a:round/>
            <a:headEnd/>
            <a:tailEnd/>
          </a:ln>
          <a:effectLst/>
        </p:spPr>
        <p:txBody>
          <a:bodyPr wrap="none" anchor="ctr"/>
          <a:lstStyle/>
          <a:p>
            <a:endParaRPr lang="en-US"/>
          </a:p>
        </p:txBody>
      </p:sp>
      <p:sp>
        <p:nvSpPr>
          <p:cNvPr id="17" name="TextBox 16"/>
          <p:cNvSpPr txBox="1"/>
          <p:nvPr/>
        </p:nvSpPr>
        <p:spPr>
          <a:xfrm>
            <a:off x="6638339" y="6626423"/>
            <a:ext cx="2581861" cy="307777"/>
          </a:xfrm>
          <a:prstGeom prst="rect">
            <a:avLst/>
          </a:prstGeom>
          <a:noFill/>
        </p:spPr>
        <p:txBody>
          <a:bodyPr wrap="none" rtlCol="0">
            <a:spAutoFit/>
          </a:bodyPr>
          <a:lstStyle/>
          <a:p>
            <a:r>
              <a:rPr lang="en-US" sz="1400" dirty="0" smtClean="0"/>
              <a:t>Adapted from </a:t>
            </a:r>
            <a:r>
              <a:rPr lang="en-US" sz="1400" dirty="0" err="1" smtClean="0"/>
              <a:t>OpenHelix</a:t>
            </a:r>
            <a:r>
              <a:rPr lang="en-US" sz="1400" dirty="0" smtClean="0"/>
              <a:t> tutorial</a:t>
            </a:r>
            <a:endParaRPr lang="en-US" sz="14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subTnLst>
                                    <p:set>
                                      <p:cBhvr override="childStyle">
                                        <p:cTn dur="1" fill="hold" display="0" masterRel="nextClick" afterEffect="1"/>
                                        <p:tgtEl>
                                          <p:spTgt spid="21"/>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141"/>
                                        </p:tgtEl>
                                        <p:attrNameLst>
                                          <p:attrName>style.visibility</p:attrName>
                                        </p:attrNameLst>
                                      </p:cBhvr>
                                      <p:to>
                                        <p:strVal val="visible"/>
                                      </p:to>
                                    </p:set>
                                  </p:childTnLst>
                                  <p:subTnLst>
                                    <p:set>
                                      <p:cBhvr override="childStyle">
                                        <p:cTn dur="1" fill="hold" display="0" masterRel="nextClick" afterEffect="1"/>
                                        <p:tgtEl>
                                          <p:spTgt spid="48141"/>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1" grpId="0" animBg="1"/>
      <p:bldP spid="13" grpId="0" animBg="1"/>
      <p:bldP spid="4814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2"/>
          <p:cNvGrpSpPr/>
          <p:nvPr/>
        </p:nvGrpSpPr>
        <p:grpSpPr>
          <a:xfrm>
            <a:off x="71120" y="5466080"/>
            <a:ext cx="1823192" cy="1391920"/>
            <a:chOff x="2661920" y="5466080"/>
            <a:chExt cx="1823192" cy="1391920"/>
          </a:xfrm>
        </p:grpSpPr>
        <p:sp>
          <p:nvSpPr>
            <p:cNvPr id="11" name="TextBox 10"/>
            <p:cNvSpPr txBox="1"/>
            <p:nvPr/>
          </p:nvSpPr>
          <p:spPr>
            <a:xfrm>
              <a:off x="3076585" y="6581001"/>
              <a:ext cx="1408527" cy="276999"/>
            </a:xfrm>
            <a:prstGeom prst="rect">
              <a:avLst/>
            </a:prstGeom>
            <a:noFill/>
          </p:spPr>
          <p:txBody>
            <a:bodyPr wrap="none" rtlCol="0">
              <a:spAutoFit/>
            </a:bodyPr>
            <a:lstStyle/>
            <a:p>
              <a:r>
                <a:rPr lang="en-US" sz="1200" dirty="0" smtClean="0"/>
                <a:t>Hot Topics: </a:t>
              </a:r>
              <a:r>
                <a:rPr lang="en-US" sz="1200" i="1" dirty="0" smtClean="0"/>
                <a:t>Galaxy </a:t>
              </a:r>
              <a:endParaRPr lang="en-US" sz="1200" i="1" dirty="0"/>
            </a:p>
          </p:txBody>
        </p:sp>
        <p:pic>
          <p:nvPicPr>
            <p:cNvPr id="12" name="Picture 11" descr="hot.png"/>
            <p:cNvPicPr>
              <a:picLocks noChangeAspect="1"/>
            </p:cNvPicPr>
            <p:nvPr/>
          </p:nvPicPr>
          <p:blipFill>
            <a:blip r:embed="rId3" cstate="print"/>
            <a:stretch>
              <a:fillRect/>
            </a:stretch>
          </p:blipFill>
          <p:spPr>
            <a:xfrm>
              <a:off x="2661920" y="5466080"/>
              <a:ext cx="1176990" cy="1371600"/>
            </a:xfrm>
            <a:prstGeom prst="rect">
              <a:avLst/>
            </a:prstGeom>
          </p:spPr>
        </p:pic>
      </p:grpSp>
      <p:pic>
        <p:nvPicPr>
          <p:cNvPr id="49154" name="Picture 15" descr="analysis_4.png"/>
          <p:cNvPicPr>
            <a:picLocks noChangeAspect="1"/>
          </p:cNvPicPr>
          <p:nvPr/>
        </p:nvPicPr>
        <p:blipFill>
          <a:blip r:embed="rId4" cstate="print"/>
          <a:srcRect/>
          <a:stretch>
            <a:fillRect/>
          </a:stretch>
        </p:blipFill>
        <p:spPr bwMode="auto">
          <a:xfrm>
            <a:off x="762000" y="990600"/>
            <a:ext cx="7010400" cy="5334000"/>
          </a:xfrm>
          <a:prstGeom prst="rect">
            <a:avLst/>
          </a:prstGeom>
          <a:noFill/>
          <a:ln w="9525">
            <a:solidFill>
              <a:srgbClr val="2E2E46"/>
            </a:solidFill>
            <a:miter lim="800000"/>
            <a:headEnd/>
            <a:tailEnd/>
          </a:ln>
        </p:spPr>
      </p:pic>
      <p:sp>
        <p:nvSpPr>
          <p:cNvPr id="49156" name="Slide Number Placeholder 4"/>
          <p:cNvSpPr>
            <a:spLocks noGrp="1"/>
          </p:cNvSpPr>
          <p:nvPr>
            <p:ph type="sldNum" sz="quarter" idx="11"/>
          </p:nvPr>
        </p:nvSpPr>
        <p:spPr/>
        <p:txBody>
          <a:bodyPr/>
          <a:lstStyle/>
          <a:p>
            <a:pPr>
              <a:defRPr/>
            </a:pPr>
            <a:fld id="{2B223D0E-564D-4778-8469-5E1ECD924749}" type="slidenum">
              <a:rPr lang="en-US" smtClean="0">
                <a:latin typeface="Arial" pitchFamily="34" charset="0"/>
              </a:rPr>
              <a:pPr>
                <a:defRPr/>
              </a:pPr>
              <a:t>24</a:t>
            </a:fld>
            <a:endParaRPr lang="en-US" smtClean="0">
              <a:latin typeface="Arial" pitchFamily="34" charset="0"/>
            </a:endParaRPr>
          </a:p>
        </p:txBody>
      </p:sp>
      <p:sp>
        <p:nvSpPr>
          <p:cNvPr id="49157" name="Rectangle 2"/>
          <p:cNvSpPr>
            <a:spLocks noGrp="1" noRot="1" noChangeArrowheads="1"/>
          </p:cNvSpPr>
          <p:nvPr>
            <p:ph type="title"/>
          </p:nvPr>
        </p:nvSpPr>
        <p:spPr>
          <a:xfrm>
            <a:off x="457200" y="-76200"/>
            <a:ext cx="8229600" cy="1143000"/>
          </a:xfrm>
        </p:spPr>
        <p:txBody>
          <a:bodyPr>
            <a:normAutofit fontScale="90000"/>
          </a:bodyPr>
          <a:lstStyle/>
          <a:p>
            <a:r>
              <a:rPr lang="en-US" dirty="0" smtClean="0">
                <a:ea typeface="ＭＳ Ｐゴシック" pitchFamily="34" charset="-128"/>
              </a:rPr>
              <a:t>Analyzing Data: Get 500 </a:t>
            </a:r>
            <a:r>
              <a:rPr lang="en-US" dirty="0" err="1" smtClean="0">
                <a:ea typeface="ＭＳ Ｐゴシック" pitchFamily="34" charset="-128"/>
              </a:rPr>
              <a:t>pb</a:t>
            </a:r>
            <a:r>
              <a:rPr lang="en-US" dirty="0" smtClean="0">
                <a:ea typeface="ＭＳ Ｐゴシック" pitchFamily="34" charset="-128"/>
              </a:rPr>
              <a:t> upstream</a:t>
            </a:r>
          </a:p>
        </p:txBody>
      </p:sp>
      <p:sp>
        <p:nvSpPr>
          <p:cNvPr id="17" name="AutoShape 9"/>
          <p:cNvSpPr>
            <a:spLocks noChangeArrowheads="1"/>
          </p:cNvSpPr>
          <p:nvPr/>
        </p:nvSpPr>
        <p:spPr bwMode="auto">
          <a:xfrm flipH="1">
            <a:off x="3200400" y="3505200"/>
            <a:ext cx="1371600" cy="685800"/>
          </a:xfrm>
          <a:prstGeom prst="rightArrow">
            <a:avLst>
              <a:gd name="adj1" fmla="val 50000"/>
              <a:gd name="adj2" fmla="val 42083"/>
            </a:avLst>
          </a:prstGeom>
          <a:solidFill>
            <a:schemeClr val="accent1"/>
          </a:solidFill>
          <a:ln w="9525">
            <a:solidFill>
              <a:schemeClr val="tx1"/>
            </a:solidFill>
            <a:miter lim="800000"/>
            <a:headEnd/>
            <a:tailEnd/>
          </a:ln>
        </p:spPr>
        <p:txBody>
          <a:bodyPr wrap="none" anchor="ctr"/>
          <a:lstStyle/>
          <a:p>
            <a:pPr algn="ctr" eaLnBrk="0" hangingPunct="0"/>
            <a:r>
              <a:rPr lang="en-US" b="0">
                <a:solidFill>
                  <a:schemeClr val="tx1"/>
                </a:solidFill>
              </a:rPr>
              <a:t>Execute</a:t>
            </a:r>
          </a:p>
        </p:txBody>
      </p:sp>
      <p:pic>
        <p:nvPicPr>
          <p:cNvPr id="18" name="Picture 17" descr="analysis_5.png"/>
          <p:cNvPicPr>
            <a:picLocks noChangeAspect="1"/>
          </p:cNvPicPr>
          <p:nvPr/>
        </p:nvPicPr>
        <p:blipFill>
          <a:blip r:embed="rId5" cstate="print"/>
          <a:srcRect/>
          <a:stretch>
            <a:fillRect/>
          </a:stretch>
        </p:blipFill>
        <p:spPr bwMode="auto">
          <a:xfrm>
            <a:off x="762000" y="990600"/>
            <a:ext cx="7010400" cy="5334000"/>
          </a:xfrm>
          <a:prstGeom prst="rect">
            <a:avLst/>
          </a:prstGeom>
          <a:noFill/>
          <a:ln w="9525">
            <a:solidFill>
              <a:srgbClr val="2E2E46"/>
            </a:solidFill>
            <a:miter lim="800000"/>
            <a:headEnd/>
            <a:tailEnd/>
          </a:ln>
        </p:spPr>
      </p:pic>
      <p:sp>
        <p:nvSpPr>
          <p:cNvPr id="19" name="Rectangle 8"/>
          <p:cNvSpPr>
            <a:spLocks noChangeArrowheads="1"/>
          </p:cNvSpPr>
          <p:nvPr/>
        </p:nvSpPr>
        <p:spPr bwMode="auto">
          <a:xfrm flipH="1">
            <a:off x="6096000" y="1752600"/>
            <a:ext cx="1600200" cy="1981200"/>
          </a:xfrm>
          <a:prstGeom prst="rect">
            <a:avLst/>
          </a:prstGeom>
          <a:noFill/>
          <a:ln w="38100">
            <a:solidFill>
              <a:srgbClr val="F40103"/>
            </a:solidFill>
            <a:miter lim="800000"/>
            <a:headEnd/>
            <a:tailEnd/>
          </a:ln>
        </p:spPr>
        <p:txBody>
          <a:bodyPr wrap="none" anchor="ctr"/>
          <a:lstStyle/>
          <a:p>
            <a:pPr algn="ctr" eaLnBrk="0" hangingPunct="0"/>
            <a:endParaRPr lang="en-US" sz="2400"/>
          </a:p>
        </p:txBody>
      </p:sp>
      <p:sp>
        <p:nvSpPr>
          <p:cNvPr id="13" name="TextBox 12"/>
          <p:cNvSpPr txBox="1"/>
          <p:nvPr/>
        </p:nvSpPr>
        <p:spPr>
          <a:xfrm>
            <a:off x="6638339" y="6626423"/>
            <a:ext cx="2581861" cy="307777"/>
          </a:xfrm>
          <a:prstGeom prst="rect">
            <a:avLst/>
          </a:prstGeom>
          <a:noFill/>
        </p:spPr>
        <p:txBody>
          <a:bodyPr wrap="none" rtlCol="0">
            <a:spAutoFit/>
          </a:bodyPr>
          <a:lstStyle/>
          <a:p>
            <a:r>
              <a:rPr lang="en-US" sz="1400" dirty="0" smtClean="0"/>
              <a:t>Adapted from </a:t>
            </a:r>
            <a:r>
              <a:rPr lang="en-US" sz="1400" dirty="0" err="1" smtClean="0"/>
              <a:t>OpenHelix</a:t>
            </a:r>
            <a:r>
              <a:rPr lang="en-US" sz="1400" dirty="0" smtClean="0"/>
              <a:t> tutorial</a:t>
            </a:r>
            <a:endParaRPr lang="en-US" sz="14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subTnLst>
                                    <p:set>
                                      <p:cBhvr override="childStyle">
                                        <p:cTn dur="1" fill="hold" display="0" masterRel="nextClick" afterEffect="1"/>
                                        <p:tgtEl>
                                          <p:spTgt spid="19"/>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12"/>
          <p:cNvGrpSpPr/>
          <p:nvPr/>
        </p:nvGrpSpPr>
        <p:grpSpPr>
          <a:xfrm>
            <a:off x="71120" y="5466080"/>
            <a:ext cx="1823192" cy="1391920"/>
            <a:chOff x="2661920" y="5466080"/>
            <a:chExt cx="1823192" cy="1391920"/>
          </a:xfrm>
        </p:grpSpPr>
        <p:sp>
          <p:nvSpPr>
            <p:cNvPr id="9" name="TextBox 8"/>
            <p:cNvSpPr txBox="1"/>
            <p:nvPr/>
          </p:nvSpPr>
          <p:spPr>
            <a:xfrm>
              <a:off x="3076585" y="6581001"/>
              <a:ext cx="1408527" cy="276999"/>
            </a:xfrm>
            <a:prstGeom prst="rect">
              <a:avLst/>
            </a:prstGeom>
            <a:noFill/>
          </p:spPr>
          <p:txBody>
            <a:bodyPr wrap="none" rtlCol="0">
              <a:spAutoFit/>
            </a:bodyPr>
            <a:lstStyle/>
            <a:p>
              <a:r>
                <a:rPr lang="en-US" sz="1200" dirty="0" smtClean="0"/>
                <a:t>Hot Topics: </a:t>
              </a:r>
              <a:r>
                <a:rPr lang="en-US" sz="1200" i="1" dirty="0" smtClean="0"/>
                <a:t>Galaxy </a:t>
              </a:r>
              <a:endParaRPr lang="en-US" sz="1200" i="1" dirty="0"/>
            </a:p>
          </p:txBody>
        </p:sp>
        <p:pic>
          <p:nvPicPr>
            <p:cNvPr id="11" name="Picture 10" descr="hot.png"/>
            <p:cNvPicPr>
              <a:picLocks noChangeAspect="1"/>
            </p:cNvPicPr>
            <p:nvPr/>
          </p:nvPicPr>
          <p:blipFill>
            <a:blip r:embed="rId3" cstate="print"/>
            <a:stretch>
              <a:fillRect/>
            </a:stretch>
          </p:blipFill>
          <p:spPr>
            <a:xfrm>
              <a:off x="2661920" y="5466080"/>
              <a:ext cx="1176990" cy="1371600"/>
            </a:xfrm>
            <a:prstGeom prst="rect">
              <a:avLst/>
            </a:prstGeom>
          </p:spPr>
        </p:pic>
      </p:grpSp>
      <p:sp>
        <p:nvSpPr>
          <p:cNvPr id="13" name="TextBox 12"/>
          <p:cNvSpPr txBox="1"/>
          <p:nvPr/>
        </p:nvSpPr>
        <p:spPr>
          <a:xfrm>
            <a:off x="6638339" y="6626423"/>
            <a:ext cx="2581861" cy="307777"/>
          </a:xfrm>
          <a:prstGeom prst="rect">
            <a:avLst/>
          </a:prstGeom>
          <a:noFill/>
        </p:spPr>
        <p:txBody>
          <a:bodyPr wrap="none" rtlCol="0">
            <a:spAutoFit/>
          </a:bodyPr>
          <a:lstStyle/>
          <a:p>
            <a:r>
              <a:rPr lang="en-US" sz="1400" dirty="0" smtClean="0"/>
              <a:t>Adapted from </a:t>
            </a:r>
            <a:r>
              <a:rPr lang="en-US" sz="1400" dirty="0" err="1" smtClean="0"/>
              <a:t>OpenHelix</a:t>
            </a:r>
            <a:r>
              <a:rPr lang="en-US" sz="1400" dirty="0" smtClean="0"/>
              <a:t> tutorial</a:t>
            </a:r>
            <a:endParaRPr lang="en-US" sz="1400" dirty="0"/>
          </a:p>
        </p:txBody>
      </p:sp>
      <p:pic>
        <p:nvPicPr>
          <p:cNvPr id="50178" name="Picture 21" descr="analysis)8.png"/>
          <p:cNvPicPr>
            <a:picLocks noChangeAspect="1"/>
          </p:cNvPicPr>
          <p:nvPr/>
        </p:nvPicPr>
        <p:blipFill>
          <a:blip r:embed="rId4" cstate="print"/>
          <a:srcRect/>
          <a:stretch>
            <a:fillRect/>
          </a:stretch>
        </p:blipFill>
        <p:spPr bwMode="auto">
          <a:xfrm>
            <a:off x="762000" y="990600"/>
            <a:ext cx="7010400" cy="5334000"/>
          </a:xfrm>
          <a:prstGeom prst="rect">
            <a:avLst/>
          </a:prstGeom>
          <a:noFill/>
          <a:ln w="9525">
            <a:solidFill>
              <a:srgbClr val="2E2E46"/>
            </a:solidFill>
            <a:miter lim="800000"/>
            <a:headEnd/>
            <a:tailEnd/>
          </a:ln>
        </p:spPr>
      </p:pic>
      <p:sp>
        <p:nvSpPr>
          <p:cNvPr id="50180" name="Slide Number Placeholder 4"/>
          <p:cNvSpPr>
            <a:spLocks noGrp="1"/>
          </p:cNvSpPr>
          <p:nvPr>
            <p:ph type="sldNum" sz="quarter" idx="11"/>
          </p:nvPr>
        </p:nvSpPr>
        <p:spPr/>
        <p:txBody>
          <a:bodyPr/>
          <a:lstStyle/>
          <a:p>
            <a:pPr>
              <a:defRPr/>
            </a:pPr>
            <a:fld id="{45281BAC-84B2-4FE0-84C2-8E7EBF9CF7E3}" type="slidenum">
              <a:rPr lang="en-US" smtClean="0">
                <a:latin typeface="Arial" pitchFamily="34" charset="0"/>
              </a:rPr>
              <a:pPr>
                <a:defRPr/>
              </a:pPr>
              <a:t>25</a:t>
            </a:fld>
            <a:endParaRPr lang="en-US" smtClean="0">
              <a:latin typeface="Arial" pitchFamily="34" charset="0"/>
            </a:endParaRPr>
          </a:p>
        </p:txBody>
      </p:sp>
      <p:sp>
        <p:nvSpPr>
          <p:cNvPr id="50181" name="Rectangle 2"/>
          <p:cNvSpPr>
            <a:spLocks noGrp="1" noRot="1" noChangeArrowheads="1"/>
          </p:cNvSpPr>
          <p:nvPr>
            <p:ph type="title"/>
          </p:nvPr>
        </p:nvSpPr>
        <p:spPr>
          <a:xfrm>
            <a:off x="457200" y="-76200"/>
            <a:ext cx="8229600" cy="1143000"/>
          </a:xfrm>
        </p:spPr>
        <p:txBody>
          <a:bodyPr/>
          <a:lstStyle/>
          <a:p>
            <a:pPr eaLnBrk="1" hangingPunct="1"/>
            <a:r>
              <a:rPr lang="en-US" dirty="0" smtClean="0">
                <a:ea typeface="ＭＳ Ｐゴシック" pitchFamily="34" charset="-128"/>
              </a:rPr>
              <a:t>Analyzing Data: Join</a:t>
            </a:r>
          </a:p>
        </p:txBody>
      </p:sp>
      <p:sp>
        <p:nvSpPr>
          <p:cNvPr id="10" name="Rectangle 8"/>
          <p:cNvSpPr>
            <a:spLocks noChangeArrowheads="1"/>
          </p:cNvSpPr>
          <p:nvPr/>
        </p:nvSpPr>
        <p:spPr bwMode="auto">
          <a:xfrm flipH="1">
            <a:off x="2590800" y="1600200"/>
            <a:ext cx="2209800" cy="914400"/>
          </a:xfrm>
          <a:prstGeom prst="rect">
            <a:avLst/>
          </a:prstGeom>
          <a:noFill/>
          <a:ln w="38100">
            <a:solidFill>
              <a:srgbClr val="F40103"/>
            </a:solidFill>
            <a:miter lim="800000"/>
            <a:headEnd/>
            <a:tailEnd/>
          </a:ln>
        </p:spPr>
        <p:txBody>
          <a:bodyPr wrap="none" anchor="ctr"/>
          <a:lstStyle/>
          <a:p>
            <a:pPr algn="ctr" eaLnBrk="0" hangingPunct="0"/>
            <a:endParaRPr lang="en-US" sz="2400"/>
          </a:p>
        </p:txBody>
      </p:sp>
      <p:sp>
        <p:nvSpPr>
          <p:cNvPr id="12" name="AutoShape 9"/>
          <p:cNvSpPr>
            <a:spLocks noChangeArrowheads="1"/>
          </p:cNvSpPr>
          <p:nvPr/>
        </p:nvSpPr>
        <p:spPr bwMode="auto">
          <a:xfrm flipH="1">
            <a:off x="3200400" y="3048000"/>
            <a:ext cx="1219200" cy="685800"/>
          </a:xfrm>
          <a:prstGeom prst="rightArrow">
            <a:avLst>
              <a:gd name="adj1" fmla="val 50000"/>
              <a:gd name="adj2" fmla="val 42082"/>
            </a:avLst>
          </a:prstGeom>
          <a:solidFill>
            <a:schemeClr val="accent1"/>
          </a:solidFill>
          <a:ln w="9525">
            <a:solidFill>
              <a:schemeClr val="tx1"/>
            </a:solidFill>
            <a:miter lim="800000"/>
            <a:headEnd/>
            <a:tailEnd/>
          </a:ln>
        </p:spPr>
        <p:txBody>
          <a:bodyPr wrap="none" anchor="ctr"/>
          <a:lstStyle/>
          <a:p>
            <a:pPr algn="ctr" eaLnBrk="0" hangingPunct="0"/>
            <a:r>
              <a:rPr lang="en-US" b="0">
                <a:solidFill>
                  <a:schemeClr val="tx1"/>
                </a:solidFill>
              </a:rPr>
              <a:t>Execute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71120" y="5466080"/>
            <a:ext cx="1823192" cy="1391920"/>
            <a:chOff x="2661920" y="5466080"/>
            <a:chExt cx="1823192" cy="1391920"/>
          </a:xfrm>
        </p:grpSpPr>
        <p:sp>
          <p:nvSpPr>
            <p:cNvPr id="14" name="TextBox 13"/>
            <p:cNvSpPr txBox="1"/>
            <p:nvPr/>
          </p:nvSpPr>
          <p:spPr>
            <a:xfrm>
              <a:off x="3076585" y="6581001"/>
              <a:ext cx="1408527" cy="276999"/>
            </a:xfrm>
            <a:prstGeom prst="rect">
              <a:avLst/>
            </a:prstGeom>
            <a:noFill/>
          </p:spPr>
          <p:txBody>
            <a:bodyPr wrap="none" rtlCol="0">
              <a:spAutoFit/>
            </a:bodyPr>
            <a:lstStyle/>
            <a:p>
              <a:r>
                <a:rPr lang="en-US" sz="1200" dirty="0" smtClean="0"/>
                <a:t>Hot Topics: </a:t>
              </a:r>
              <a:r>
                <a:rPr lang="en-US" sz="1200" i="1" dirty="0" smtClean="0"/>
                <a:t>Galaxy </a:t>
              </a:r>
              <a:endParaRPr lang="en-US" sz="1200" i="1" dirty="0"/>
            </a:p>
          </p:txBody>
        </p:sp>
        <p:pic>
          <p:nvPicPr>
            <p:cNvPr id="15" name="Picture 14" descr="hot.png"/>
            <p:cNvPicPr>
              <a:picLocks noChangeAspect="1"/>
            </p:cNvPicPr>
            <p:nvPr/>
          </p:nvPicPr>
          <p:blipFill>
            <a:blip r:embed="rId3" cstate="print"/>
            <a:stretch>
              <a:fillRect/>
            </a:stretch>
          </p:blipFill>
          <p:spPr>
            <a:xfrm>
              <a:off x="2661920" y="5466080"/>
              <a:ext cx="1176990" cy="1371600"/>
            </a:xfrm>
            <a:prstGeom prst="rect">
              <a:avLst/>
            </a:prstGeom>
          </p:spPr>
        </p:pic>
      </p:grpSp>
      <p:sp>
        <p:nvSpPr>
          <p:cNvPr id="16" name="TextBox 15"/>
          <p:cNvSpPr txBox="1"/>
          <p:nvPr/>
        </p:nvSpPr>
        <p:spPr>
          <a:xfrm>
            <a:off x="6638339" y="6626423"/>
            <a:ext cx="2581861" cy="307777"/>
          </a:xfrm>
          <a:prstGeom prst="rect">
            <a:avLst/>
          </a:prstGeom>
          <a:noFill/>
        </p:spPr>
        <p:txBody>
          <a:bodyPr wrap="none" rtlCol="0">
            <a:spAutoFit/>
          </a:bodyPr>
          <a:lstStyle/>
          <a:p>
            <a:r>
              <a:rPr lang="en-US" sz="1400" dirty="0" smtClean="0"/>
              <a:t>Adapted from </a:t>
            </a:r>
            <a:r>
              <a:rPr lang="en-US" sz="1400" dirty="0" err="1" smtClean="0"/>
              <a:t>OpenHelix</a:t>
            </a:r>
            <a:r>
              <a:rPr lang="en-US" sz="1400" dirty="0" smtClean="0"/>
              <a:t> tutorial</a:t>
            </a:r>
            <a:endParaRPr lang="en-US" sz="1400" dirty="0"/>
          </a:p>
        </p:txBody>
      </p:sp>
      <p:pic>
        <p:nvPicPr>
          <p:cNvPr id="51202" name="Picture 7" descr="analysis_10.png"/>
          <p:cNvPicPr>
            <a:picLocks noChangeAspect="1"/>
          </p:cNvPicPr>
          <p:nvPr/>
        </p:nvPicPr>
        <p:blipFill>
          <a:blip r:embed="rId4" cstate="print"/>
          <a:srcRect/>
          <a:stretch>
            <a:fillRect/>
          </a:stretch>
        </p:blipFill>
        <p:spPr bwMode="auto">
          <a:xfrm>
            <a:off x="762000" y="990600"/>
            <a:ext cx="7010400" cy="5334000"/>
          </a:xfrm>
          <a:prstGeom prst="rect">
            <a:avLst/>
          </a:prstGeom>
          <a:noFill/>
          <a:ln w="9525">
            <a:solidFill>
              <a:srgbClr val="2E2E46"/>
            </a:solidFill>
            <a:miter lim="800000"/>
            <a:headEnd/>
            <a:tailEnd/>
          </a:ln>
        </p:spPr>
      </p:pic>
      <p:sp>
        <p:nvSpPr>
          <p:cNvPr id="51204" name="Slide Number Placeholder 4"/>
          <p:cNvSpPr>
            <a:spLocks noGrp="1"/>
          </p:cNvSpPr>
          <p:nvPr>
            <p:ph type="sldNum" sz="quarter" idx="11"/>
          </p:nvPr>
        </p:nvSpPr>
        <p:spPr/>
        <p:txBody>
          <a:bodyPr/>
          <a:lstStyle/>
          <a:p>
            <a:pPr>
              <a:defRPr/>
            </a:pPr>
            <a:fld id="{757473FD-91CF-4C38-9054-01076780378A}" type="slidenum">
              <a:rPr lang="en-US" smtClean="0">
                <a:latin typeface="Arial" pitchFamily="34" charset="0"/>
              </a:rPr>
              <a:pPr>
                <a:defRPr/>
              </a:pPr>
              <a:t>26</a:t>
            </a:fld>
            <a:endParaRPr lang="en-US" smtClean="0">
              <a:latin typeface="Arial" pitchFamily="34" charset="0"/>
            </a:endParaRPr>
          </a:p>
        </p:txBody>
      </p:sp>
      <p:sp>
        <p:nvSpPr>
          <p:cNvPr id="51205" name="Rectangle 2"/>
          <p:cNvSpPr>
            <a:spLocks noGrp="1" noRot="1" noChangeArrowheads="1"/>
          </p:cNvSpPr>
          <p:nvPr>
            <p:ph type="title"/>
          </p:nvPr>
        </p:nvSpPr>
        <p:spPr>
          <a:xfrm>
            <a:off x="457200" y="0"/>
            <a:ext cx="8229600" cy="1143000"/>
          </a:xfrm>
        </p:spPr>
        <p:txBody>
          <a:bodyPr>
            <a:normAutofit fontScale="90000"/>
          </a:bodyPr>
          <a:lstStyle/>
          <a:p>
            <a:pPr eaLnBrk="1" hangingPunct="1"/>
            <a:r>
              <a:rPr lang="en-US" dirty="0" smtClean="0">
                <a:ea typeface="ＭＳ Ｐゴシック" pitchFamily="34" charset="-128"/>
              </a:rPr>
              <a:t>Analyzing Data: Retrieve Sequences</a:t>
            </a:r>
          </a:p>
        </p:txBody>
      </p:sp>
      <p:sp>
        <p:nvSpPr>
          <p:cNvPr id="10" name="Rectangle 8"/>
          <p:cNvSpPr>
            <a:spLocks noChangeArrowheads="1"/>
          </p:cNvSpPr>
          <p:nvPr/>
        </p:nvSpPr>
        <p:spPr bwMode="auto">
          <a:xfrm flipH="1">
            <a:off x="6096000" y="1676400"/>
            <a:ext cx="1600200" cy="1981200"/>
          </a:xfrm>
          <a:prstGeom prst="rect">
            <a:avLst/>
          </a:prstGeom>
          <a:noFill/>
          <a:ln w="38100">
            <a:solidFill>
              <a:srgbClr val="F40103"/>
            </a:solidFill>
            <a:miter lim="800000"/>
            <a:headEnd/>
            <a:tailEnd/>
          </a:ln>
        </p:spPr>
        <p:txBody>
          <a:bodyPr wrap="none" anchor="ctr"/>
          <a:lstStyle/>
          <a:p>
            <a:pPr algn="ctr" eaLnBrk="0" hangingPunct="0"/>
            <a:endParaRPr lang="en-US" sz="2400"/>
          </a:p>
        </p:txBody>
      </p:sp>
      <p:sp>
        <p:nvSpPr>
          <p:cNvPr id="51212" name="AutoShape 9"/>
          <p:cNvSpPr>
            <a:spLocks noChangeArrowheads="1"/>
          </p:cNvSpPr>
          <p:nvPr/>
        </p:nvSpPr>
        <p:spPr bwMode="auto">
          <a:xfrm flipH="1">
            <a:off x="7315200" y="1447800"/>
            <a:ext cx="1219200" cy="685800"/>
          </a:xfrm>
          <a:prstGeom prst="rightArrow">
            <a:avLst>
              <a:gd name="adj1" fmla="val 50000"/>
              <a:gd name="adj2" fmla="val 42082"/>
            </a:avLst>
          </a:prstGeom>
          <a:solidFill>
            <a:schemeClr val="accent1"/>
          </a:solidFill>
          <a:ln w="9525">
            <a:solidFill>
              <a:schemeClr val="tx1"/>
            </a:solidFill>
            <a:miter lim="800000"/>
            <a:headEnd/>
            <a:tailEnd/>
          </a:ln>
        </p:spPr>
        <p:txBody>
          <a:bodyPr wrap="none" anchor="ctr"/>
          <a:lstStyle/>
          <a:p>
            <a:pPr algn="ctr" eaLnBrk="0" hangingPunct="0"/>
            <a:r>
              <a:rPr lang="en-US" b="0">
                <a:solidFill>
                  <a:schemeClr val="tx1"/>
                </a:solidFill>
              </a:rPr>
              <a:t>View</a:t>
            </a:r>
          </a:p>
        </p:txBody>
      </p:sp>
      <p:sp>
        <p:nvSpPr>
          <p:cNvPr id="51213" name="Rectangle 8"/>
          <p:cNvSpPr>
            <a:spLocks noChangeArrowheads="1"/>
          </p:cNvSpPr>
          <p:nvPr/>
        </p:nvSpPr>
        <p:spPr bwMode="auto">
          <a:xfrm flipH="1">
            <a:off x="2514600" y="1219200"/>
            <a:ext cx="3505200" cy="1447800"/>
          </a:xfrm>
          <a:prstGeom prst="rect">
            <a:avLst/>
          </a:prstGeom>
          <a:noFill/>
          <a:ln w="38100">
            <a:solidFill>
              <a:srgbClr val="F40103"/>
            </a:solidFill>
            <a:miter lim="800000"/>
            <a:headEnd/>
            <a:tailEnd/>
          </a:ln>
        </p:spPr>
        <p:txBody>
          <a:bodyPr wrap="none" anchor="ctr"/>
          <a:lstStyle/>
          <a:p>
            <a:pPr algn="ctr" eaLnBrk="0" hangingPunct="0"/>
            <a:endParaRPr lang="en-US" sz="2400"/>
          </a:p>
        </p:txBody>
      </p:sp>
      <p:grpSp>
        <p:nvGrpSpPr>
          <p:cNvPr id="2" name="Group 14"/>
          <p:cNvGrpSpPr>
            <a:grpSpLocks/>
          </p:cNvGrpSpPr>
          <p:nvPr/>
        </p:nvGrpSpPr>
        <p:grpSpPr bwMode="auto">
          <a:xfrm>
            <a:off x="3352800" y="2743200"/>
            <a:ext cx="3429000" cy="1295400"/>
            <a:chOff x="2590800" y="2743200"/>
            <a:chExt cx="3429000" cy="1295400"/>
          </a:xfrm>
        </p:grpSpPr>
        <p:pic>
          <p:nvPicPr>
            <p:cNvPr id="51211" name="Picture 12" descr="analysis_10a.png"/>
            <p:cNvPicPr>
              <a:picLocks noChangeAspect="1"/>
            </p:cNvPicPr>
            <p:nvPr/>
          </p:nvPicPr>
          <p:blipFill>
            <a:blip r:embed="rId5" cstate="print"/>
            <a:srcRect/>
            <a:stretch>
              <a:fillRect/>
            </a:stretch>
          </p:blipFill>
          <p:spPr bwMode="auto">
            <a:xfrm>
              <a:off x="2590800" y="2743200"/>
              <a:ext cx="3413760" cy="1272540"/>
            </a:xfrm>
            <a:prstGeom prst="rect">
              <a:avLst/>
            </a:prstGeom>
            <a:noFill/>
            <a:ln w="9525">
              <a:solidFill>
                <a:srgbClr val="2E2E46"/>
              </a:solidFill>
              <a:miter lim="800000"/>
              <a:headEnd/>
              <a:tailEnd/>
            </a:ln>
          </p:spPr>
        </p:pic>
        <p:sp>
          <p:nvSpPr>
            <p:cNvPr id="3" name="Rectangle 8"/>
            <p:cNvSpPr>
              <a:spLocks noChangeArrowheads="1"/>
            </p:cNvSpPr>
            <p:nvPr/>
          </p:nvSpPr>
          <p:spPr bwMode="auto">
            <a:xfrm flipH="1">
              <a:off x="3124200" y="2743200"/>
              <a:ext cx="2895600" cy="1295400"/>
            </a:xfrm>
            <a:prstGeom prst="rect">
              <a:avLst/>
            </a:prstGeom>
            <a:noFill/>
            <a:ln w="38100">
              <a:solidFill>
                <a:srgbClr val="F40103"/>
              </a:solidFill>
              <a:miter lim="800000"/>
              <a:headEnd/>
              <a:tailEnd/>
            </a:ln>
          </p:spPr>
          <p:txBody>
            <a:bodyPr wrap="none" anchor="ctr"/>
            <a:lstStyle/>
            <a:p>
              <a:pPr algn="ctr" eaLnBrk="0" hangingPunct="0"/>
              <a:endParaRPr lang="en-US" sz="2400"/>
            </a:p>
          </p:txBody>
        </p:sp>
      </p:grpSp>
      <p:sp>
        <p:nvSpPr>
          <p:cNvPr id="51209" name="AutoShape 9"/>
          <p:cNvSpPr>
            <a:spLocks noChangeArrowheads="1"/>
          </p:cNvSpPr>
          <p:nvPr/>
        </p:nvSpPr>
        <p:spPr bwMode="auto">
          <a:xfrm flipH="1">
            <a:off x="1676400" y="1447800"/>
            <a:ext cx="1981200" cy="685800"/>
          </a:xfrm>
          <a:prstGeom prst="rightArrow">
            <a:avLst>
              <a:gd name="adj1" fmla="val 50000"/>
              <a:gd name="adj2" fmla="val 42090"/>
            </a:avLst>
          </a:prstGeom>
          <a:solidFill>
            <a:schemeClr val="accent1"/>
          </a:solidFill>
          <a:ln w="9525">
            <a:solidFill>
              <a:schemeClr val="tx1"/>
            </a:solidFill>
            <a:miter lim="800000"/>
            <a:headEnd/>
            <a:tailEnd/>
          </a:ln>
        </p:spPr>
        <p:txBody>
          <a:bodyPr wrap="none" anchor="ctr"/>
          <a:lstStyle/>
          <a:p>
            <a:pPr algn="ctr" eaLnBrk="0" hangingPunct="0"/>
            <a:r>
              <a:rPr lang="en-US" b="0">
                <a:solidFill>
                  <a:schemeClr val="tx1"/>
                </a:solidFill>
              </a:rPr>
              <a:t>Get Sequence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2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12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1212" grpId="0" animBg="1"/>
      <p:bldP spid="51213" grpId="0" animBg="1"/>
      <p:bldP spid="5120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12"/>
          <p:cNvGrpSpPr/>
          <p:nvPr/>
        </p:nvGrpSpPr>
        <p:grpSpPr>
          <a:xfrm>
            <a:off x="71120" y="5466080"/>
            <a:ext cx="1823192" cy="1391920"/>
            <a:chOff x="2661920" y="5466080"/>
            <a:chExt cx="1823192" cy="1391920"/>
          </a:xfrm>
        </p:grpSpPr>
        <p:sp>
          <p:nvSpPr>
            <p:cNvPr id="9" name="TextBox 8"/>
            <p:cNvSpPr txBox="1"/>
            <p:nvPr/>
          </p:nvSpPr>
          <p:spPr>
            <a:xfrm>
              <a:off x="3076585" y="6581001"/>
              <a:ext cx="1408527" cy="276999"/>
            </a:xfrm>
            <a:prstGeom prst="rect">
              <a:avLst/>
            </a:prstGeom>
            <a:noFill/>
          </p:spPr>
          <p:txBody>
            <a:bodyPr wrap="none" rtlCol="0">
              <a:spAutoFit/>
            </a:bodyPr>
            <a:lstStyle/>
            <a:p>
              <a:r>
                <a:rPr lang="en-US" sz="1200" dirty="0" smtClean="0"/>
                <a:t>Hot Topics: </a:t>
              </a:r>
              <a:r>
                <a:rPr lang="en-US" sz="1200" i="1" dirty="0" smtClean="0"/>
                <a:t>Galaxy </a:t>
              </a:r>
              <a:endParaRPr lang="en-US" sz="1200" i="1" dirty="0"/>
            </a:p>
          </p:txBody>
        </p:sp>
        <p:pic>
          <p:nvPicPr>
            <p:cNvPr id="10" name="Picture 9" descr="hot.png"/>
            <p:cNvPicPr>
              <a:picLocks noChangeAspect="1"/>
            </p:cNvPicPr>
            <p:nvPr/>
          </p:nvPicPr>
          <p:blipFill>
            <a:blip r:embed="rId3" cstate="print"/>
            <a:stretch>
              <a:fillRect/>
            </a:stretch>
          </p:blipFill>
          <p:spPr>
            <a:xfrm>
              <a:off x="2661920" y="5466080"/>
              <a:ext cx="1176990" cy="1371600"/>
            </a:xfrm>
            <a:prstGeom prst="rect">
              <a:avLst/>
            </a:prstGeom>
          </p:spPr>
        </p:pic>
      </p:grpSp>
      <p:pic>
        <p:nvPicPr>
          <p:cNvPr id="52226" name="Picture 14" descr="analysis_11.png"/>
          <p:cNvPicPr>
            <a:picLocks noChangeAspect="1"/>
          </p:cNvPicPr>
          <p:nvPr/>
        </p:nvPicPr>
        <p:blipFill>
          <a:blip r:embed="rId4" cstate="print"/>
          <a:srcRect/>
          <a:stretch>
            <a:fillRect/>
          </a:stretch>
        </p:blipFill>
        <p:spPr bwMode="auto">
          <a:xfrm>
            <a:off x="762000" y="990600"/>
            <a:ext cx="7010400" cy="5334000"/>
          </a:xfrm>
          <a:prstGeom prst="rect">
            <a:avLst/>
          </a:prstGeom>
          <a:noFill/>
          <a:ln w="9525">
            <a:solidFill>
              <a:srgbClr val="2E2E46"/>
            </a:solidFill>
            <a:miter lim="800000"/>
            <a:headEnd/>
            <a:tailEnd/>
          </a:ln>
        </p:spPr>
      </p:pic>
      <p:sp>
        <p:nvSpPr>
          <p:cNvPr id="52228" name="Slide Number Placeholder 4"/>
          <p:cNvSpPr>
            <a:spLocks noGrp="1"/>
          </p:cNvSpPr>
          <p:nvPr>
            <p:ph type="sldNum" sz="quarter" idx="11"/>
          </p:nvPr>
        </p:nvSpPr>
        <p:spPr/>
        <p:txBody>
          <a:bodyPr/>
          <a:lstStyle/>
          <a:p>
            <a:pPr>
              <a:defRPr/>
            </a:pPr>
            <a:fld id="{0D0A03A3-31A4-4755-915C-9BF942ABEDF5}" type="slidenum">
              <a:rPr lang="en-US" smtClean="0">
                <a:latin typeface="Arial" pitchFamily="34" charset="0"/>
              </a:rPr>
              <a:pPr>
                <a:defRPr/>
              </a:pPr>
              <a:t>27</a:t>
            </a:fld>
            <a:endParaRPr lang="en-US" smtClean="0">
              <a:latin typeface="Arial" pitchFamily="34" charset="0"/>
            </a:endParaRPr>
          </a:p>
        </p:txBody>
      </p:sp>
      <p:sp>
        <p:nvSpPr>
          <p:cNvPr id="52229" name="Rectangle 2"/>
          <p:cNvSpPr>
            <a:spLocks noGrp="1" noRot="1" noChangeArrowheads="1"/>
          </p:cNvSpPr>
          <p:nvPr>
            <p:ph type="title"/>
          </p:nvPr>
        </p:nvSpPr>
        <p:spPr>
          <a:xfrm>
            <a:off x="457200" y="-76200"/>
            <a:ext cx="8229600" cy="1143000"/>
          </a:xfrm>
        </p:spPr>
        <p:txBody>
          <a:bodyPr>
            <a:normAutofit fontScale="90000"/>
          </a:bodyPr>
          <a:lstStyle/>
          <a:p>
            <a:r>
              <a:rPr lang="en-US" dirty="0" smtClean="0">
                <a:ea typeface="ＭＳ Ｐゴシック" pitchFamily="34" charset="-128"/>
              </a:rPr>
              <a:t>Analyzing Data: Retrieve Sequences</a:t>
            </a:r>
          </a:p>
        </p:txBody>
      </p:sp>
      <p:sp>
        <p:nvSpPr>
          <p:cNvPr id="52230" name="AutoShape 9"/>
          <p:cNvSpPr>
            <a:spLocks noChangeArrowheads="1"/>
          </p:cNvSpPr>
          <p:nvPr/>
        </p:nvSpPr>
        <p:spPr bwMode="auto">
          <a:xfrm flipH="1">
            <a:off x="3276600" y="2057400"/>
            <a:ext cx="1219200" cy="685800"/>
          </a:xfrm>
          <a:prstGeom prst="rightArrow">
            <a:avLst>
              <a:gd name="adj1" fmla="val 50000"/>
              <a:gd name="adj2" fmla="val 42082"/>
            </a:avLst>
          </a:prstGeom>
          <a:solidFill>
            <a:schemeClr val="accent1"/>
          </a:solidFill>
          <a:ln w="9525">
            <a:solidFill>
              <a:schemeClr val="tx1"/>
            </a:solidFill>
            <a:miter lim="800000"/>
            <a:headEnd/>
            <a:tailEnd/>
          </a:ln>
        </p:spPr>
        <p:txBody>
          <a:bodyPr wrap="none" anchor="ctr"/>
          <a:lstStyle/>
          <a:p>
            <a:pPr algn="ctr" eaLnBrk="0" hangingPunct="0"/>
            <a:r>
              <a:rPr lang="en-US" b="0">
                <a:solidFill>
                  <a:schemeClr val="tx1"/>
                </a:solidFill>
              </a:rPr>
              <a:t>Execute</a:t>
            </a:r>
          </a:p>
        </p:txBody>
      </p:sp>
      <p:sp>
        <p:nvSpPr>
          <p:cNvPr id="52231" name="Rectangle 8"/>
          <p:cNvSpPr>
            <a:spLocks noChangeArrowheads="1"/>
          </p:cNvSpPr>
          <p:nvPr/>
        </p:nvSpPr>
        <p:spPr bwMode="auto">
          <a:xfrm flipH="1">
            <a:off x="2514600" y="1219200"/>
            <a:ext cx="3505200" cy="1447800"/>
          </a:xfrm>
          <a:prstGeom prst="rect">
            <a:avLst/>
          </a:prstGeom>
          <a:noFill/>
          <a:ln w="38100">
            <a:solidFill>
              <a:srgbClr val="F40103"/>
            </a:solidFill>
            <a:miter lim="800000"/>
            <a:headEnd/>
            <a:tailEnd/>
          </a:ln>
        </p:spPr>
        <p:txBody>
          <a:bodyPr wrap="none" anchor="ctr"/>
          <a:lstStyle/>
          <a:p>
            <a:pPr algn="ctr" eaLnBrk="0" hangingPunct="0"/>
            <a:endParaRPr lang="en-US" sz="2400"/>
          </a:p>
        </p:txBody>
      </p:sp>
      <p:sp>
        <p:nvSpPr>
          <p:cNvPr id="11" name="TextBox 10"/>
          <p:cNvSpPr txBox="1"/>
          <p:nvPr/>
        </p:nvSpPr>
        <p:spPr>
          <a:xfrm>
            <a:off x="6638339" y="6626423"/>
            <a:ext cx="2581861" cy="307777"/>
          </a:xfrm>
          <a:prstGeom prst="rect">
            <a:avLst/>
          </a:prstGeom>
          <a:noFill/>
        </p:spPr>
        <p:txBody>
          <a:bodyPr wrap="none" rtlCol="0">
            <a:spAutoFit/>
          </a:bodyPr>
          <a:lstStyle/>
          <a:p>
            <a:r>
              <a:rPr lang="en-US" sz="1400" dirty="0" smtClean="0"/>
              <a:t>Adapted from </a:t>
            </a:r>
            <a:r>
              <a:rPr lang="en-US" sz="1400" dirty="0" err="1" smtClean="0"/>
              <a:t>OpenHelix</a:t>
            </a:r>
            <a:r>
              <a:rPr lang="en-US" sz="1400" dirty="0" smtClean="0"/>
              <a:t> tutorial</a:t>
            </a:r>
            <a:endParaRPr lang="en-US" sz="1400" dirty="0"/>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2"/>
          <p:cNvGrpSpPr/>
          <p:nvPr/>
        </p:nvGrpSpPr>
        <p:grpSpPr>
          <a:xfrm>
            <a:off x="71120" y="5466080"/>
            <a:ext cx="1823192" cy="1391920"/>
            <a:chOff x="2661920" y="5466080"/>
            <a:chExt cx="1823192" cy="1391920"/>
          </a:xfrm>
        </p:grpSpPr>
        <p:sp>
          <p:nvSpPr>
            <p:cNvPr id="15" name="TextBox 14"/>
            <p:cNvSpPr txBox="1"/>
            <p:nvPr/>
          </p:nvSpPr>
          <p:spPr>
            <a:xfrm>
              <a:off x="3076585" y="6581001"/>
              <a:ext cx="1408527" cy="276999"/>
            </a:xfrm>
            <a:prstGeom prst="rect">
              <a:avLst/>
            </a:prstGeom>
            <a:noFill/>
          </p:spPr>
          <p:txBody>
            <a:bodyPr wrap="none" rtlCol="0">
              <a:spAutoFit/>
            </a:bodyPr>
            <a:lstStyle/>
            <a:p>
              <a:r>
                <a:rPr lang="en-US" sz="1200" dirty="0" smtClean="0"/>
                <a:t>Hot Topics: </a:t>
              </a:r>
              <a:r>
                <a:rPr lang="en-US" sz="1200" i="1" dirty="0" smtClean="0"/>
                <a:t>Galaxy </a:t>
              </a:r>
              <a:endParaRPr lang="en-US" sz="1200" i="1" dirty="0"/>
            </a:p>
          </p:txBody>
        </p:sp>
        <p:pic>
          <p:nvPicPr>
            <p:cNvPr id="16" name="Picture 15" descr="hot.png"/>
            <p:cNvPicPr>
              <a:picLocks noChangeAspect="1"/>
            </p:cNvPicPr>
            <p:nvPr/>
          </p:nvPicPr>
          <p:blipFill>
            <a:blip r:embed="rId3" cstate="print"/>
            <a:stretch>
              <a:fillRect/>
            </a:stretch>
          </p:blipFill>
          <p:spPr>
            <a:xfrm>
              <a:off x="2661920" y="5466080"/>
              <a:ext cx="1176990" cy="1371600"/>
            </a:xfrm>
            <a:prstGeom prst="rect">
              <a:avLst/>
            </a:prstGeom>
          </p:spPr>
        </p:pic>
      </p:grpSp>
      <p:pic>
        <p:nvPicPr>
          <p:cNvPr id="53250" name="Picture 15" descr="analysis_12.png"/>
          <p:cNvPicPr>
            <a:picLocks noChangeAspect="1"/>
          </p:cNvPicPr>
          <p:nvPr/>
        </p:nvPicPr>
        <p:blipFill>
          <a:blip r:embed="rId4" cstate="print"/>
          <a:srcRect/>
          <a:stretch>
            <a:fillRect/>
          </a:stretch>
        </p:blipFill>
        <p:spPr bwMode="auto">
          <a:xfrm>
            <a:off x="762000" y="990600"/>
            <a:ext cx="7010400" cy="5334000"/>
          </a:xfrm>
          <a:prstGeom prst="rect">
            <a:avLst/>
          </a:prstGeom>
          <a:noFill/>
          <a:ln w="9525">
            <a:solidFill>
              <a:srgbClr val="2E2E46"/>
            </a:solidFill>
            <a:miter lim="800000"/>
            <a:headEnd/>
            <a:tailEnd/>
          </a:ln>
        </p:spPr>
      </p:pic>
      <p:sp>
        <p:nvSpPr>
          <p:cNvPr id="53252" name="Slide Number Placeholder 4"/>
          <p:cNvSpPr>
            <a:spLocks noGrp="1"/>
          </p:cNvSpPr>
          <p:nvPr>
            <p:ph type="sldNum" sz="quarter" idx="11"/>
          </p:nvPr>
        </p:nvSpPr>
        <p:spPr/>
        <p:txBody>
          <a:bodyPr/>
          <a:lstStyle/>
          <a:p>
            <a:pPr>
              <a:defRPr/>
            </a:pPr>
            <a:fld id="{B3F324D6-3EB8-4D42-B291-825680852BFF}" type="slidenum">
              <a:rPr lang="en-US" smtClean="0">
                <a:latin typeface="Arial" pitchFamily="34" charset="0"/>
              </a:rPr>
              <a:pPr>
                <a:defRPr/>
              </a:pPr>
              <a:t>28</a:t>
            </a:fld>
            <a:endParaRPr lang="en-US" smtClean="0">
              <a:latin typeface="Arial" pitchFamily="34" charset="0"/>
            </a:endParaRPr>
          </a:p>
        </p:txBody>
      </p:sp>
      <p:sp>
        <p:nvSpPr>
          <p:cNvPr id="53253" name="Rectangle 2"/>
          <p:cNvSpPr>
            <a:spLocks noGrp="1" noRot="1" noChangeArrowheads="1"/>
          </p:cNvSpPr>
          <p:nvPr>
            <p:ph type="title"/>
          </p:nvPr>
        </p:nvSpPr>
        <p:spPr>
          <a:xfrm>
            <a:off x="457200" y="-76200"/>
            <a:ext cx="8229600" cy="1143000"/>
          </a:xfrm>
        </p:spPr>
        <p:txBody>
          <a:bodyPr/>
          <a:lstStyle/>
          <a:p>
            <a:pPr eaLnBrk="1" hangingPunct="1"/>
            <a:r>
              <a:rPr lang="en-US" dirty="0" smtClean="0">
                <a:ea typeface="ＭＳ Ｐゴシック" pitchFamily="34" charset="-128"/>
              </a:rPr>
              <a:t>Analyzing Data</a:t>
            </a:r>
          </a:p>
        </p:txBody>
      </p:sp>
      <p:sp>
        <p:nvSpPr>
          <p:cNvPr id="53254" name="Rectangle 8"/>
          <p:cNvSpPr>
            <a:spLocks noChangeArrowheads="1"/>
          </p:cNvSpPr>
          <p:nvPr/>
        </p:nvSpPr>
        <p:spPr bwMode="auto">
          <a:xfrm flipH="1">
            <a:off x="2514600" y="1219200"/>
            <a:ext cx="3505200" cy="5105400"/>
          </a:xfrm>
          <a:prstGeom prst="rect">
            <a:avLst/>
          </a:prstGeom>
          <a:noFill/>
          <a:ln w="38100">
            <a:solidFill>
              <a:srgbClr val="F40103"/>
            </a:solidFill>
            <a:miter lim="800000"/>
            <a:headEnd/>
            <a:tailEnd/>
          </a:ln>
        </p:spPr>
        <p:txBody>
          <a:bodyPr wrap="none" anchor="ctr"/>
          <a:lstStyle/>
          <a:p>
            <a:pPr algn="ctr" eaLnBrk="0" hangingPunct="0"/>
            <a:endParaRPr lang="en-US" sz="2400"/>
          </a:p>
        </p:txBody>
      </p:sp>
      <p:sp>
        <p:nvSpPr>
          <p:cNvPr id="17" name="TextBox 16"/>
          <p:cNvSpPr txBox="1"/>
          <p:nvPr/>
        </p:nvSpPr>
        <p:spPr>
          <a:xfrm>
            <a:off x="6638339" y="6626423"/>
            <a:ext cx="2581861" cy="307777"/>
          </a:xfrm>
          <a:prstGeom prst="rect">
            <a:avLst/>
          </a:prstGeom>
          <a:noFill/>
        </p:spPr>
        <p:txBody>
          <a:bodyPr wrap="none" rtlCol="0">
            <a:spAutoFit/>
          </a:bodyPr>
          <a:lstStyle/>
          <a:p>
            <a:r>
              <a:rPr lang="en-US" sz="1400" dirty="0" smtClean="0"/>
              <a:t>Adapted from </a:t>
            </a:r>
            <a:r>
              <a:rPr lang="en-US" sz="1400" dirty="0" err="1" smtClean="0"/>
              <a:t>OpenHelix</a:t>
            </a:r>
            <a:r>
              <a:rPr lang="en-US" sz="1400" dirty="0" smtClean="0"/>
              <a:t> tutorial</a:t>
            </a:r>
            <a:endParaRPr lang="en-US" sz="1400" dirty="0"/>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 y="-228600"/>
            <a:ext cx="8839200" cy="1143000"/>
          </a:xfrm>
        </p:spPr>
        <p:txBody>
          <a:bodyPr>
            <a:normAutofit fontScale="90000"/>
          </a:bodyPr>
          <a:lstStyle/>
          <a:p>
            <a:r>
              <a:rPr lang="en-US" dirty="0" smtClean="0"/>
              <a:t>Operate on Genomic Intervals: Intersect</a:t>
            </a:r>
            <a:endParaRPr lang="en-US" dirty="0"/>
          </a:p>
        </p:txBody>
      </p:sp>
      <p:grpSp>
        <p:nvGrpSpPr>
          <p:cNvPr id="4" name="Group 8"/>
          <p:cNvGrpSpPr/>
          <p:nvPr/>
        </p:nvGrpSpPr>
        <p:grpSpPr>
          <a:xfrm>
            <a:off x="71120" y="5466080"/>
            <a:ext cx="1787926" cy="1391920"/>
            <a:chOff x="2661920" y="5466080"/>
            <a:chExt cx="1787926" cy="1391920"/>
          </a:xfrm>
        </p:grpSpPr>
        <p:sp>
          <p:nvSpPr>
            <p:cNvPr id="10" name="TextBox 9"/>
            <p:cNvSpPr txBox="1"/>
            <p:nvPr/>
          </p:nvSpPr>
          <p:spPr>
            <a:xfrm>
              <a:off x="3076585" y="6581001"/>
              <a:ext cx="1373261" cy="276999"/>
            </a:xfrm>
            <a:prstGeom prst="rect">
              <a:avLst/>
            </a:prstGeom>
            <a:noFill/>
          </p:spPr>
          <p:txBody>
            <a:bodyPr wrap="none" rtlCol="0">
              <a:spAutoFit/>
            </a:bodyPr>
            <a:lstStyle/>
            <a:p>
              <a:r>
                <a:rPr lang="en-US" sz="1200" dirty="0" smtClean="0"/>
                <a:t>Hot Topics: </a:t>
              </a:r>
              <a:r>
                <a:rPr lang="en-US" sz="1200" i="1" dirty="0" smtClean="0"/>
                <a:t>Galaxy </a:t>
              </a:r>
              <a:endParaRPr lang="en-US" sz="1200" i="1" dirty="0"/>
            </a:p>
          </p:txBody>
        </p:sp>
        <p:pic>
          <p:nvPicPr>
            <p:cNvPr id="11" name="Picture 10" descr="hot.png"/>
            <p:cNvPicPr>
              <a:picLocks noChangeAspect="1"/>
            </p:cNvPicPr>
            <p:nvPr/>
          </p:nvPicPr>
          <p:blipFill>
            <a:blip r:embed="rId3" cstate="print"/>
            <a:stretch>
              <a:fillRect/>
            </a:stretch>
          </p:blipFill>
          <p:spPr>
            <a:xfrm>
              <a:off x="2661920" y="5466080"/>
              <a:ext cx="1176990" cy="1371600"/>
            </a:xfrm>
            <a:prstGeom prst="rect">
              <a:avLst/>
            </a:prstGeom>
          </p:spPr>
        </p:pic>
      </p:grpSp>
      <p:pic>
        <p:nvPicPr>
          <p:cNvPr id="5122" name="Picture 2"/>
          <p:cNvPicPr>
            <a:picLocks noChangeAspect="1" noChangeArrowheads="1"/>
          </p:cNvPicPr>
          <p:nvPr/>
        </p:nvPicPr>
        <p:blipFill>
          <a:blip r:embed="rId4" cstate="print"/>
          <a:srcRect l="54688" t="16500" r="11250" b="12500"/>
          <a:stretch>
            <a:fillRect/>
          </a:stretch>
        </p:blipFill>
        <p:spPr bwMode="auto">
          <a:xfrm>
            <a:off x="411480" y="685800"/>
            <a:ext cx="8305800" cy="5410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1120" y="5466080"/>
            <a:ext cx="1823192" cy="1391920"/>
            <a:chOff x="2661920" y="5466080"/>
            <a:chExt cx="1823192" cy="1391920"/>
          </a:xfrm>
        </p:grpSpPr>
        <p:sp>
          <p:nvSpPr>
            <p:cNvPr id="9" name="TextBox 8"/>
            <p:cNvSpPr txBox="1"/>
            <p:nvPr/>
          </p:nvSpPr>
          <p:spPr>
            <a:xfrm>
              <a:off x="3076585" y="6581001"/>
              <a:ext cx="1408527" cy="276999"/>
            </a:xfrm>
            <a:prstGeom prst="rect">
              <a:avLst/>
            </a:prstGeom>
            <a:noFill/>
          </p:spPr>
          <p:txBody>
            <a:bodyPr wrap="none" rtlCol="0">
              <a:spAutoFit/>
            </a:bodyPr>
            <a:lstStyle/>
            <a:p>
              <a:r>
                <a:rPr lang="en-US" sz="1200" dirty="0" smtClean="0"/>
                <a:t>Hot Topics: </a:t>
              </a:r>
              <a:r>
                <a:rPr lang="en-US" sz="1200" i="1" dirty="0" smtClean="0"/>
                <a:t>Galaxy </a:t>
              </a:r>
              <a:endParaRPr lang="en-US" sz="1200" i="1" dirty="0"/>
            </a:p>
          </p:txBody>
        </p:sp>
        <p:pic>
          <p:nvPicPr>
            <p:cNvPr id="10" name="Picture 9" descr="hot.png"/>
            <p:cNvPicPr>
              <a:picLocks noChangeAspect="1"/>
            </p:cNvPicPr>
            <p:nvPr/>
          </p:nvPicPr>
          <p:blipFill>
            <a:blip r:embed="rId3" cstate="print"/>
            <a:stretch>
              <a:fillRect/>
            </a:stretch>
          </p:blipFill>
          <p:spPr>
            <a:xfrm>
              <a:off x="2661920" y="5466080"/>
              <a:ext cx="1176990" cy="1371600"/>
            </a:xfrm>
            <a:prstGeom prst="rect">
              <a:avLst/>
            </a:prstGeom>
          </p:spPr>
        </p:pic>
      </p:grpSp>
      <p:sp>
        <p:nvSpPr>
          <p:cNvPr id="2" name="Title 1"/>
          <p:cNvSpPr>
            <a:spLocks noGrp="1"/>
          </p:cNvSpPr>
          <p:nvPr>
            <p:ph type="title"/>
          </p:nvPr>
        </p:nvSpPr>
        <p:spPr>
          <a:xfrm>
            <a:off x="457200" y="0"/>
            <a:ext cx="8229600" cy="1143000"/>
          </a:xfrm>
        </p:spPr>
        <p:txBody>
          <a:bodyPr/>
          <a:lstStyle/>
          <a:p>
            <a:r>
              <a:rPr lang="en-US" dirty="0" smtClean="0"/>
              <a:t>What is Galaxy</a:t>
            </a:r>
            <a:endParaRPr lang="en-US" dirty="0"/>
          </a:p>
        </p:txBody>
      </p:sp>
      <p:sp>
        <p:nvSpPr>
          <p:cNvPr id="21" name="Content Placeholder 20"/>
          <p:cNvSpPr>
            <a:spLocks noGrp="1"/>
          </p:cNvSpPr>
          <p:nvPr>
            <p:ph idx="1"/>
          </p:nvPr>
        </p:nvSpPr>
        <p:spPr>
          <a:xfrm>
            <a:off x="304800" y="1341437"/>
            <a:ext cx="8610600" cy="4525963"/>
          </a:xfrm>
        </p:spPr>
        <p:txBody>
          <a:bodyPr>
            <a:normAutofit fontScale="70000" lnSpcReduction="20000"/>
          </a:bodyPr>
          <a:lstStyle/>
          <a:p>
            <a:r>
              <a:rPr lang="en-US" dirty="0" smtClean="0"/>
              <a:t>A web based platform for analysis of large genomic datasets</a:t>
            </a:r>
          </a:p>
          <a:p>
            <a:r>
              <a:rPr lang="en-US" dirty="0" smtClean="0"/>
              <a:t>No need of programming experience.</a:t>
            </a:r>
          </a:p>
          <a:p>
            <a:r>
              <a:rPr lang="en-US" dirty="0" smtClean="0"/>
              <a:t>Integrates many tools within one interface: </a:t>
            </a:r>
          </a:p>
          <a:p>
            <a:pPr lvl="1"/>
            <a:r>
              <a:rPr lang="en-US" dirty="0" smtClean="0"/>
              <a:t>Easy retrieval of data from UCSC, </a:t>
            </a:r>
            <a:r>
              <a:rPr lang="en-US" dirty="0" err="1" smtClean="0"/>
              <a:t>Biomart</a:t>
            </a:r>
            <a:r>
              <a:rPr lang="en-US" dirty="0" smtClean="0"/>
              <a:t> and other DBs</a:t>
            </a:r>
          </a:p>
          <a:p>
            <a:pPr lvl="1"/>
            <a:r>
              <a:rPr lang="en-US" dirty="0" smtClean="0"/>
              <a:t>Powerful text manipulation tools (data preparation)</a:t>
            </a:r>
          </a:p>
          <a:p>
            <a:pPr lvl="1"/>
            <a:r>
              <a:rPr lang="en-US" dirty="0" smtClean="0"/>
              <a:t>Filter on columns, join, sort, compute etc</a:t>
            </a:r>
          </a:p>
          <a:p>
            <a:pPr lvl="1"/>
            <a:r>
              <a:rPr lang="en-US" dirty="0" smtClean="0"/>
              <a:t>Format conversion tools (text, tab, bed, GFF …)</a:t>
            </a:r>
          </a:p>
          <a:p>
            <a:pPr lvl="1"/>
            <a:r>
              <a:rPr lang="en-US" dirty="0" smtClean="0"/>
              <a:t>Integrates tools from other sources. Ex: EMBOSS</a:t>
            </a:r>
          </a:p>
          <a:p>
            <a:pPr lvl="1"/>
            <a:r>
              <a:rPr lang="en-US" dirty="0" smtClean="0"/>
              <a:t>MSA tools</a:t>
            </a:r>
          </a:p>
          <a:p>
            <a:pPr lvl="1"/>
            <a:r>
              <a:rPr lang="en-US" dirty="0" smtClean="0"/>
              <a:t>Visualize data in UCSC browser.</a:t>
            </a:r>
          </a:p>
          <a:p>
            <a:pPr lvl="1"/>
            <a:r>
              <a:rPr lang="en-US" dirty="0" smtClean="0"/>
              <a:t>Next Gen. Seq. Toolbox (beta)</a:t>
            </a:r>
          </a:p>
          <a:p>
            <a:r>
              <a:rPr lang="en-US" dirty="0" smtClean="0"/>
              <a:t>Galaxy frame can be used by other developers</a:t>
            </a:r>
          </a:p>
          <a:p>
            <a:pPr lvl="1"/>
            <a:r>
              <a:rPr lang="en-US" dirty="0" err="1" smtClean="0"/>
              <a:t>Cistrome</a:t>
            </a:r>
            <a:r>
              <a:rPr lang="en-US" dirty="0" smtClean="0"/>
              <a:t> (</a:t>
            </a:r>
            <a:r>
              <a:rPr lang="en-US" dirty="0" smtClean="0">
                <a:hlinkClick r:id="rId4"/>
              </a:rPr>
              <a:t>http://cistrome.dfci.harvard.edu/ap</a:t>
            </a:r>
            <a:r>
              <a:rPr lang="en-US" dirty="0" smtClean="0">
                <a:hlinkClick r:id="rId4"/>
              </a:rPr>
              <a:t>/</a:t>
            </a:r>
            <a:r>
              <a:rPr lang="en-US" dirty="0" smtClean="0"/>
              <a:t>)</a:t>
            </a:r>
          </a:p>
          <a:p>
            <a:pPr lvl="1">
              <a:buNone/>
            </a:pPr>
            <a:r>
              <a:rPr lang="en-US" dirty="0" smtClean="0"/>
              <a:t>	</a:t>
            </a:r>
            <a:r>
              <a:rPr lang="en-US" dirty="0" smtClean="0"/>
              <a:t>(Shirley Liu, Dana-Farber Cancer Institute)</a:t>
            </a:r>
            <a:endParaRPr lang="en-US" dirty="0" smtClean="0"/>
          </a:p>
          <a:p>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458200" cy="1143000"/>
          </a:xfrm>
        </p:spPr>
        <p:txBody>
          <a:bodyPr>
            <a:noAutofit/>
          </a:bodyPr>
          <a:lstStyle/>
          <a:p>
            <a:r>
              <a:rPr lang="en-US" sz="4000" dirty="0" smtClean="0"/>
              <a:t>Fetch Closest Feature</a:t>
            </a:r>
            <a:endParaRPr lang="en-US" sz="4000" dirty="0"/>
          </a:p>
        </p:txBody>
      </p:sp>
      <p:grpSp>
        <p:nvGrpSpPr>
          <p:cNvPr id="3" name="Group 8"/>
          <p:cNvGrpSpPr/>
          <p:nvPr/>
        </p:nvGrpSpPr>
        <p:grpSpPr>
          <a:xfrm>
            <a:off x="71120" y="5466080"/>
            <a:ext cx="1787926" cy="1391920"/>
            <a:chOff x="2661920" y="5466080"/>
            <a:chExt cx="1787926" cy="1391920"/>
          </a:xfrm>
        </p:grpSpPr>
        <p:sp>
          <p:nvSpPr>
            <p:cNvPr id="13" name="TextBox 12"/>
            <p:cNvSpPr txBox="1"/>
            <p:nvPr/>
          </p:nvSpPr>
          <p:spPr>
            <a:xfrm>
              <a:off x="3076585" y="6581001"/>
              <a:ext cx="1373261" cy="276999"/>
            </a:xfrm>
            <a:prstGeom prst="rect">
              <a:avLst/>
            </a:prstGeom>
            <a:noFill/>
          </p:spPr>
          <p:txBody>
            <a:bodyPr wrap="none" rtlCol="0">
              <a:spAutoFit/>
            </a:bodyPr>
            <a:lstStyle/>
            <a:p>
              <a:r>
                <a:rPr lang="en-US" sz="1200" dirty="0" smtClean="0"/>
                <a:t>Hot Topics: </a:t>
              </a:r>
              <a:r>
                <a:rPr lang="en-US" sz="1200" i="1" dirty="0" smtClean="0"/>
                <a:t>Galaxy </a:t>
              </a:r>
              <a:endParaRPr lang="en-US" sz="1200" i="1" dirty="0"/>
            </a:p>
          </p:txBody>
        </p:sp>
        <p:pic>
          <p:nvPicPr>
            <p:cNvPr id="14" name="Picture 13" descr="hot.png"/>
            <p:cNvPicPr>
              <a:picLocks noChangeAspect="1"/>
            </p:cNvPicPr>
            <p:nvPr/>
          </p:nvPicPr>
          <p:blipFill>
            <a:blip r:embed="rId2" cstate="print"/>
            <a:stretch>
              <a:fillRect/>
            </a:stretch>
          </p:blipFill>
          <p:spPr>
            <a:xfrm>
              <a:off x="2661920" y="5466080"/>
              <a:ext cx="1176990" cy="1371600"/>
            </a:xfrm>
            <a:prstGeom prst="rect">
              <a:avLst/>
            </a:prstGeom>
          </p:spPr>
        </p:pic>
      </p:grpSp>
      <p:pic>
        <p:nvPicPr>
          <p:cNvPr id="6146" name="Picture 2"/>
          <p:cNvPicPr>
            <a:picLocks noChangeAspect="1" noChangeArrowheads="1"/>
          </p:cNvPicPr>
          <p:nvPr/>
        </p:nvPicPr>
        <p:blipFill>
          <a:blip r:embed="rId3" cstate="print"/>
          <a:srcRect l="54688" t="16000" r="10937" b="14000"/>
          <a:stretch>
            <a:fillRect/>
          </a:stretch>
        </p:blipFill>
        <p:spPr bwMode="auto">
          <a:xfrm>
            <a:off x="381000" y="655320"/>
            <a:ext cx="8382000" cy="5334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smtClean="0"/>
              <a:t>ENCODE Tools</a:t>
            </a:r>
            <a:endParaRPr lang="en-US" dirty="0"/>
          </a:p>
        </p:txBody>
      </p:sp>
      <p:grpSp>
        <p:nvGrpSpPr>
          <p:cNvPr id="10" name="Group 9"/>
          <p:cNvGrpSpPr/>
          <p:nvPr/>
        </p:nvGrpSpPr>
        <p:grpSpPr>
          <a:xfrm>
            <a:off x="71120" y="5466080"/>
            <a:ext cx="1823192" cy="1391920"/>
            <a:chOff x="2661920" y="5466080"/>
            <a:chExt cx="1823192" cy="1391920"/>
          </a:xfrm>
        </p:grpSpPr>
        <p:sp>
          <p:nvSpPr>
            <p:cNvPr id="11" name="TextBox 10"/>
            <p:cNvSpPr txBox="1"/>
            <p:nvPr/>
          </p:nvSpPr>
          <p:spPr>
            <a:xfrm>
              <a:off x="3076585" y="6581001"/>
              <a:ext cx="1408527" cy="276999"/>
            </a:xfrm>
            <a:prstGeom prst="rect">
              <a:avLst/>
            </a:prstGeom>
            <a:noFill/>
          </p:spPr>
          <p:txBody>
            <a:bodyPr wrap="none" rtlCol="0">
              <a:spAutoFit/>
            </a:bodyPr>
            <a:lstStyle/>
            <a:p>
              <a:r>
                <a:rPr lang="en-US" sz="1200" dirty="0" smtClean="0"/>
                <a:t>Hot Topics: </a:t>
              </a:r>
              <a:r>
                <a:rPr lang="en-US" sz="1200" i="1" dirty="0" smtClean="0"/>
                <a:t>Galaxy </a:t>
              </a:r>
              <a:endParaRPr lang="en-US" sz="1200" i="1" dirty="0"/>
            </a:p>
          </p:txBody>
        </p:sp>
        <p:pic>
          <p:nvPicPr>
            <p:cNvPr id="12" name="Picture 11" descr="hot.png"/>
            <p:cNvPicPr>
              <a:picLocks noChangeAspect="1"/>
            </p:cNvPicPr>
            <p:nvPr/>
          </p:nvPicPr>
          <p:blipFill>
            <a:blip r:embed="rId2" cstate="print"/>
            <a:stretch>
              <a:fillRect/>
            </a:stretch>
          </p:blipFill>
          <p:spPr>
            <a:xfrm>
              <a:off x="2661920" y="5466080"/>
              <a:ext cx="1176990" cy="1371600"/>
            </a:xfrm>
            <a:prstGeom prst="rect">
              <a:avLst/>
            </a:prstGeom>
          </p:spPr>
        </p:pic>
      </p:grpSp>
      <p:pic>
        <p:nvPicPr>
          <p:cNvPr id="7170" name="Picture 2"/>
          <p:cNvPicPr>
            <a:picLocks noChangeAspect="1" noChangeArrowheads="1"/>
          </p:cNvPicPr>
          <p:nvPr/>
        </p:nvPicPr>
        <p:blipFill>
          <a:blip r:embed="rId3" cstate="print"/>
          <a:srcRect l="54688" t="16000" r="11219" b="22000"/>
          <a:stretch>
            <a:fillRect/>
          </a:stretch>
        </p:blipFill>
        <p:spPr bwMode="auto">
          <a:xfrm>
            <a:off x="403860" y="975360"/>
            <a:ext cx="8313420" cy="4724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71120" y="5466080"/>
            <a:ext cx="1823192" cy="1391920"/>
            <a:chOff x="2661920" y="5466080"/>
            <a:chExt cx="1823192" cy="1391920"/>
          </a:xfrm>
        </p:grpSpPr>
        <p:sp>
          <p:nvSpPr>
            <p:cNvPr id="15" name="TextBox 14"/>
            <p:cNvSpPr txBox="1"/>
            <p:nvPr/>
          </p:nvSpPr>
          <p:spPr>
            <a:xfrm>
              <a:off x="3076585" y="6581001"/>
              <a:ext cx="1408527" cy="276999"/>
            </a:xfrm>
            <a:prstGeom prst="rect">
              <a:avLst/>
            </a:prstGeom>
            <a:noFill/>
          </p:spPr>
          <p:txBody>
            <a:bodyPr wrap="none" rtlCol="0">
              <a:spAutoFit/>
            </a:bodyPr>
            <a:lstStyle/>
            <a:p>
              <a:r>
                <a:rPr lang="en-US" sz="1200" dirty="0" smtClean="0"/>
                <a:t>Hot Topics: </a:t>
              </a:r>
              <a:r>
                <a:rPr lang="en-US" sz="1200" i="1" dirty="0" smtClean="0"/>
                <a:t>Galaxy </a:t>
              </a:r>
              <a:endParaRPr lang="en-US" sz="1200" i="1" dirty="0"/>
            </a:p>
          </p:txBody>
        </p:sp>
        <p:pic>
          <p:nvPicPr>
            <p:cNvPr id="16" name="Picture 15" descr="hot.png"/>
            <p:cNvPicPr>
              <a:picLocks noChangeAspect="1"/>
            </p:cNvPicPr>
            <p:nvPr/>
          </p:nvPicPr>
          <p:blipFill>
            <a:blip r:embed="rId3" cstate="print"/>
            <a:stretch>
              <a:fillRect/>
            </a:stretch>
          </p:blipFill>
          <p:spPr>
            <a:xfrm>
              <a:off x="2661920" y="5466080"/>
              <a:ext cx="1176990" cy="1371600"/>
            </a:xfrm>
            <a:prstGeom prst="rect">
              <a:avLst/>
            </a:prstGeom>
          </p:spPr>
        </p:pic>
      </p:grpSp>
      <p:sp>
        <p:nvSpPr>
          <p:cNvPr id="2" name="Title 1"/>
          <p:cNvSpPr>
            <a:spLocks noGrp="1"/>
          </p:cNvSpPr>
          <p:nvPr>
            <p:ph type="title"/>
          </p:nvPr>
        </p:nvSpPr>
        <p:spPr/>
        <p:txBody>
          <a:bodyPr/>
          <a:lstStyle/>
          <a:p>
            <a:pPr algn="l"/>
            <a:r>
              <a:rPr lang="en-US" dirty="0" smtClean="0"/>
              <a:t>       More tools</a:t>
            </a:r>
            <a:endParaRPr lang="en-US" dirty="0"/>
          </a:p>
        </p:txBody>
      </p:sp>
      <p:pic>
        <p:nvPicPr>
          <p:cNvPr id="5122" name="Picture 2"/>
          <p:cNvPicPr>
            <a:picLocks noChangeAspect="1" noChangeArrowheads="1"/>
          </p:cNvPicPr>
          <p:nvPr/>
        </p:nvPicPr>
        <p:blipFill>
          <a:blip r:embed="rId4" cstate="print"/>
          <a:srcRect t="9000" r="92500" b="38000"/>
          <a:stretch>
            <a:fillRect/>
          </a:stretch>
        </p:blipFill>
        <p:spPr bwMode="auto">
          <a:xfrm>
            <a:off x="838200" y="1828800"/>
            <a:ext cx="1828800" cy="4038600"/>
          </a:xfrm>
          <a:prstGeom prst="rect">
            <a:avLst/>
          </a:prstGeom>
          <a:noFill/>
          <a:ln w="9525">
            <a:noFill/>
            <a:miter lim="800000"/>
            <a:headEnd/>
            <a:tailEnd/>
          </a:ln>
        </p:spPr>
      </p:pic>
      <p:pic>
        <p:nvPicPr>
          <p:cNvPr id="5124" name="Picture 4"/>
          <p:cNvPicPr>
            <a:picLocks noChangeAspect="1" noChangeArrowheads="1"/>
          </p:cNvPicPr>
          <p:nvPr/>
        </p:nvPicPr>
        <p:blipFill>
          <a:blip r:embed="rId5" cstate="print"/>
          <a:srcRect t="9000" r="92500" b="34652"/>
          <a:stretch>
            <a:fillRect/>
          </a:stretch>
        </p:blipFill>
        <p:spPr bwMode="auto">
          <a:xfrm>
            <a:off x="2895600" y="1828800"/>
            <a:ext cx="1752600" cy="4114800"/>
          </a:xfrm>
          <a:prstGeom prst="rect">
            <a:avLst/>
          </a:prstGeom>
          <a:noFill/>
          <a:ln w="9525">
            <a:noFill/>
            <a:miter lim="800000"/>
            <a:headEnd/>
            <a:tailEnd/>
          </a:ln>
        </p:spPr>
      </p:pic>
      <p:pic>
        <p:nvPicPr>
          <p:cNvPr id="5125" name="Picture 5"/>
          <p:cNvPicPr>
            <a:picLocks noChangeAspect="1" noChangeArrowheads="1"/>
          </p:cNvPicPr>
          <p:nvPr/>
        </p:nvPicPr>
        <p:blipFill>
          <a:blip r:embed="rId6" cstate="print"/>
          <a:srcRect t="10000" r="92500" b="19000"/>
          <a:stretch>
            <a:fillRect/>
          </a:stretch>
        </p:blipFill>
        <p:spPr bwMode="auto">
          <a:xfrm>
            <a:off x="4800600" y="1066800"/>
            <a:ext cx="1828800" cy="5410200"/>
          </a:xfrm>
          <a:prstGeom prst="rect">
            <a:avLst/>
          </a:prstGeom>
          <a:noFill/>
          <a:ln w="9525">
            <a:noFill/>
            <a:miter lim="800000"/>
            <a:headEnd/>
            <a:tailEnd/>
          </a:ln>
        </p:spPr>
      </p:pic>
      <p:pic>
        <p:nvPicPr>
          <p:cNvPr id="5127" name="Picture 7"/>
          <p:cNvPicPr>
            <a:picLocks noChangeAspect="1" noChangeArrowheads="1"/>
          </p:cNvPicPr>
          <p:nvPr/>
        </p:nvPicPr>
        <p:blipFill>
          <a:blip r:embed="rId7" cstate="print"/>
          <a:srcRect t="10000" r="92188" b="19000"/>
          <a:stretch>
            <a:fillRect/>
          </a:stretch>
        </p:blipFill>
        <p:spPr bwMode="auto">
          <a:xfrm>
            <a:off x="6781800" y="1066800"/>
            <a:ext cx="1905000" cy="5410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1120" y="5466080"/>
            <a:ext cx="1823192" cy="1391920"/>
            <a:chOff x="2661920" y="5466080"/>
            <a:chExt cx="1823192" cy="1391920"/>
          </a:xfrm>
        </p:grpSpPr>
        <p:sp>
          <p:nvSpPr>
            <p:cNvPr id="9" name="TextBox 8"/>
            <p:cNvSpPr txBox="1"/>
            <p:nvPr/>
          </p:nvSpPr>
          <p:spPr>
            <a:xfrm>
              <a:off x="3076585" y="6581001"/>
              <a:ext cx="1408527" cy="276999"/>
            </a:xfrm>
            <a:prstGeom prst="rect">
              <a:avLst/>
            </a:prstGeom>
            <a:noFill/>
          </p:spPr>
          <p:txBody>
            <a:bodyPr wrap="none" rtlCol="0">
              <a:spAutoFit/>
            </a:bodyPr>
            <a:lstStyle/>
            <a:p>
              <a:r>
                <a:rPr lang="en-US" sz="1200" dirty="0" smtClean="0"/>
                <a:t>Hot Topics: </a:t>
              </a:r>
              <a:r>
                <a:rPr lang="en-US" sz="1200" i="1" dirty="0" smtClean="0"/>
                <a:t>Galaxy </a:t>
              </a:r>
              <a:endParaRPr lang="en-US" sz="1200" i="1" dirty="0"/>
            </a:p>
          </p:txBody>
        </p:sp>
        <p:pic>
          <p:nvPicPr>
            <p:cNvPr id="10" name="Picture 9" descr="hot.png"/>
            <p:cNvPicPr>
              <a:picLocks noChangeAspect="1"/>
            </p:cNvPicPr>
            <p:nvPr/>
          </p:nvPicPr>
          <p:blipFill>
            <a:blip r:embed="rId3" cstate="print"/>
            <a:stretch>
              <a:fillRect/>
            </a:stretch>
          </p:blipFill>
          <p:spPr>
            <a:xfrm>
              <a:off x="2661920" y="5466080"/>
              <a:ext cx="1176990" cy="1371600"/>
            </a:xfrm>
            <a:prstGeom prst="rect">
              <a:avLst/>
            </a:prstGeom>
          </p:spPr>
        </p:pic>
      </p:grpSp>
      <p:sp>
        <p:nvSpPr>
          <p:cNvPr id="2" name="Title 1"/>
          <p:cNvSpPr>
            <a:spLocks noGrp="1"/>
          </p:cNvSpPr>
          <p:nvPr>
            <p:ph type="title"/>
          </p:nvPr>
        </p:nvSpPr>
        <p:spPr/>
        <p:txBody>
          <a:bodyPr/>
          <a:lstStyle/>
          <a:p>
            <a:r>
              <a:rPr lang="en-US" dirty="0" smtClean="0"/>
              <a:t>Documentation and Tutorials</a:t>
            </a:r>
            <a:endParaRPr lang="en-US" dirty="0"/>
          </a:p>
        </p:txBody>
      </p:sp>
      <p:sp>
        <p:nvSpPr>
          <p:cNvPr id="21" name="Content Placeholder 20"/>
          <p:cNvSpPr>
            <a:spLocks noGrp="1"/>
          </p:cNvSpPr>
          <p:nvPr>
            <p:ph idx="1"/>
          </p:nvPr>
        </p:nvSpPr>
        <p:spPr/>
        <p:txBody>
          <a:bodyPr>
            <a:normAutofit fontScale="77500" lnSpcReduction="20000"/>
          </a:bodyPr>
          <a:lstStyle/>
          <a:p>
            <a:r>
              <a:rPr lang="en-US" dirty="0" err="1" smtClean="0"/>
              <a:t>OpenHelix</a:t>
            </a:r>
            <a:r>
              <a:rPr lang="en-US" dirty="0" smtClean="0"/>
              <a:t> tutorials and exercises</a:t>
            </a:r>
          </a:p>
          <a:p>
            <a:pPr>
              <a:buNone/>
            </a:pPr>
            <a:r>
              <a:rPr lang="en-US" dirty="0" smtClean="0"/>
              <a:t>	</a:t>
            </a:r>
            <a:r>
              <a:rPr lang="en-US" dirty="0" smtClean="0">
                <a:hlinkClick r:id="rId4"/>
              </a:rPr>
              <a:t>http://www.openhelix.com/cgi/tutorialInfo.cgi?id=82</a:t>
            </a:r>
            <a:endParaRPr lang="en-US" dirty="0" smtClean="0"/>
          </a:p>
          <a:p>
            <a:r>
              <a:rPr lang="en-US" dirty="0" smtClean="0"/>
              <a:t>Galaxy tutorials</a:t>
            </a:r>
          </a:p>
          <a:p>
            <a:pPr>
              <a:buNone/>
            </a:pPr>
            <a:r>
              <a:rPr lang="en-US" dirty="0" smtClean="0"/>
              <a:t>	</a:t>
            </a:r>
            <a:r>
              <a:rPr lang="en-US" dirty="0" smtClean="0">
                <a:hlinkClick r:id="rId5"/>
              </a:rPr>
              <a:t>http://galaxy.psu.edu/screencasts.html</a:t>
            </a:r>
            <a:endParaRPr lang="en-US" dirty="0" smtClean="0"/>
          </a:p>
          <a:p>
            <a:r>
              <a:rPr lang="en-US" dirty="0" smtClean="0"/>
              <a:t>Galaxy FAQ</a:t>
            </a:r>
          </a:p>
          <a:p>
            <a:pPr>
              <a:buNone/>
            </a:pPr>
            <a:r>
              <a:rPr lang="en-US" dirty="0" smtClean="0"/>
              <a:t>	http://bitbucket.org/galaxy/galaxy-central/wiki/FAQ</a:t>
            </a:r>
          </a:p>
          <a:p>
            <a:r>
              <a:rPr lang="en-US" dirty="0" smtClean="0"/>
              <a:t>References</a:t>
            </a:r>
          </a:p>
          <a:p>
            <a:pPr>
              <a:spcBef>
                <a:spcPts val="600"/>
              </a:spcBef>
              <a:buNone/>
            </a:pPr>
            <a:r>
              <a:rPr lang="en-US" dirty="0" smtClean="0"/>
              <a:t>	</a:t>
            </a:r>
            <a:r>
              <a:rPr lang="en-US" sz="2800" dirty="0" smtClean="0"/>
              <a:t>Galaxy developers: The Center for Comparative Genomics &amp; Bioinformatics, Pennsylvania State University</a:t>
            </a:r>
          </a:p>
          <a:p>
            <a:pPr>
              <a:spcBef>
                <a:spcPts val="600"/>
              </a:spcBef>
              <a:buNone/>
            </a:pPr>
            <a:r>
              <a:rPr lang="en-US" sz="2200" dirty="0" smtClean="0"/>
              <a:t>	</a:t>
            </a:r>
            <a:r>
              <a:rPr lang="en-US" sz="2200" dirty="0" err="1" smtClean="0"/>
              <a:t>Giardine</a:t>
            </a:r>
            <a:r>
              <a:rPr lang="en-US" sz="2200" dirty="0" smtClean="0"/>
              <a:t>, B., et al. Galaxy: a platform for interactive large-scale analysis. Genome Research (2005) 15:1451-1455</a:t>
            </a:r>
          </a:p>
          <a:p>
            <a:pPr>
              <a:spcBef>
                <a:spcPts val="600"/>
              </a:spcBef>
              <a:buNone/>
            </a:pPr>
            <a:r>
              <a:rPr lang="en-US" sz="2200" dirty="0" smtClean="0"/>
              <a:t>	Taylor, J., et al. Using Galaxy to perform large-scale interactive data analyses.  Current Protocols in Bioinformatics (2007) Chapter 10, unit 10.</a:t>
            </a:r>
            <a:endParaRPr lang="en-US" dirty="0" smtClean="0"/>
          </a:p>
          <a:p>
            <a:pPr>
              <a:buNone/>
            </a:pPr>
            <a:endParaRPr lang="en-US" dirty="0" smtClean="0"/>
          </a:p>
          <a:p>
            <a:pPr>
              <a:buNone/>
            </a:pP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9"/>
          <p:cNvGrpSpPr/>
          <p:nvPr/>
        </p:nvGrpSpPr>
        <p:grpSpPr>
          <a:xfrm>
            <a:off x="71120" y="5466080"/>
            <a:ext cx="1823192" cy="1391920"/>
            <a:chOff x="2661920" y="5466080"/>
            <a:chExt cx="1823192" cy="1391920"/>
          </a:xfrm>
        </p:grpSpPr>
        <p:sp>
          <p:nvSpPr>
            <p:cNvPr id="28" name="TextBox 27"/>
            <p:cNvSpPr txBox="1"/>
            <p:nvPr/>
          </p:nvSpPr>
          <p:spPr>
            <a:xfrm>
              <a:off x="3076585" y="6581001"/>
              <a:ext cx="1408527" cy="276999"/>
            </a:xfrm>
            <a:prstGeom prst="rect">
              <a:avLst/>
            </a:prstGeom>
            <a:noFill/>
          </p:spPr>
          <p:txBody>
            <a:bodyPr wrap="none" rtlCol="0">
              <a:spAutoFit/>
            </a:bodyPr>
            <a:lstStyle/>
            <a:p>
              <a:r>
                <a:rPr lang="en-US" sz="1200" dirty="0" smtClean="0"/>
                <a:t>Hot Topics: </a:t>
              </a:r>
              <a:r>
                <a:rPr lang="en-US" sz="1200" i="1" dirty="0" smtClean="0"/>
                <a:t>Galaxy </a:t>
              </a:r>
              <a:endParaRPr lang="en-US" sz="1200" i="1" dirty="0"/>
            </a:p>
          </p:txBody>
        </p:sp>
        <p:pic>
          <p:nvPicPr>
            <p:cNvPr id="29" name="Picture 28" descr="hot.png"/>
            <p:cNvPicPr>
              <a:picLocks noChangeAspect="1"/>
            </p:cNvPicPr>
            <p:nvPr/>
          </p:nvPicPr>
          <p:blipFill>
            <a:blip r:embed="rId3" cstate="print"/>
            <a:stretch>
              <a:fillRect/>
            </a:stretch>
          </p:blipFill>
          <p:spPr>
            <a:xfrm>
              <a:off x="2661920" y="5466080"/>
              <a:ext cx="1176990" cy="1371600"/>
            </a:xfrm>
            <a:prstGeom prst="rect">
              <a:avLst/>
            </a:prstGeom>
          </p:spPr>
        </p:pic>
      </p:grpSp>
      <p:pic>
        <p:nvPicPr>
          <p:cNvPr id="4" name="Picture 2"/>
          <p:cNvPicPr>
            <a:picLocks noChangeAspect="1" noChangeArrowheads="1"/>
          </p:cNvPicPr>
          <p:nvPr/>
        </p:nvPicPr>
        <p:blipFill>
          <a:blip r:embed="rId4" cstate="print"/>
          <a:srcRect l="54688" t="16000" r="15937" b="28000"/>
          <a:stretch>
            <a:fillRect/>
          </a:stretch>
        </p:blipFill>
        <p:spPr bwMode="auto">
          <a:xfrm>
            <a:off x="685800" y="1219200"/>
            <a:ext cx="7162800" cy="4267200"/>
          </a:xfrm>
          <a:prstGeom prst="rect">
            <a:avLst/>
          </a:prstGeom>
          <a:noFill/>
          <a:ln w="9525">
            <a:noFill/>
            <a:miter lim="800000"/>
            <a:headEnd/>
            <a:tailEnd/>
          </a:ln>
        </p:spPr>
      </p:pic>
      <p:sp>
        <p:nvSpPr>
          <p:cNvPr id="2" name="Title 1"/>
          <p:cNvSpPr>
            <a:spLocks noGrp="1"/>
          </p:cNvSpPr>
          <p:nvPr>
            <p:ph type="title"/>
          </p:nvPr>
        </p:nvSpPr>
        <p:spPr>
          <a:xfrm>
            <a:off x="457200" y="-152400"/>
            <a:ext cx="8229600" cy="1143000"/>
          </a:xfrm>
        </p:spPr>
        <p:txBody>
          <a:bodyPr/>
          <a:lstStyle/>
          <a:p>
            <a:r>
              <a:rPr lang="en-US" dirty="0" smtClean="0"/>
              <a:t>Galaxy Interface</a:t>
            </a:r>
            <a:endParaRPr lang="en-US" dirty="0"/>
          </a:p>
        </p:txBody>
      </p:sp>
      <p:cxnSp>
        <p:nvCxnSpPr>
          <p:cNvPr id="10" name="Straight Arrow Connector 9"/>
          <p:cNvCxnSpPr/>
          <p:nvPr/>
        </p:nvCxnSpPr>
        <p:spPr>
          <a:xfrm>
            <a:off x="762000" y="5562600"/>
            <a:ext cx="1752600" cy="1588"/>
          </a:xfrm>
          <a:prstGeom prst="straightConnector1">
            <a:avLst/>
          </a:prstGeom>
          <a:ln>
            <a:headEnd type="triangle" w="med" len="med"/>
            <a:tailEnd type="triangle" w="med" len="med"/>
          </a:ln>
        </p:spPr>
        <p:style>
          <a:lnRef idx="1">
            <a:schemeClr val="dk1"/>
          </a:lnRef>
          <a:fillRef idx="0">
            <a:schemeClr val="dk1"/>
          </a:fillRef>
          <a:effectRef idx="0">
            <a:schemeClr val="dk1"/>
          </a:effectRef>
          <a:fontRef idx="minor">
            <a:schemeClr val="tx1"/>
          </a:fontRef>
        </p:style>
      </p:cxnSp>
      <p:cxnSp>
        <p:nvCxnSpPr>
          <p:cNvPr id="17" name="Straight Arrow Connector 16"/>
          <p:cNvCxnSpPr/>
          <p:nvPr/>
        </p:nvCxnSpPr>
        <p:spPr>
          <a:xfrm>
            <a:off x="2514600" y="5562600"/>
            <a:ext cx="2971800" cy="1588"/>
          </a:xfrm>
          <a:prstGeom prst="straightConnector1">
            <a:avLst/>
          </a:prstGeom>
          <a:ln>
            <a:headEnd type="triangle" w="med" len="med"/>
            <a:tailEnd type="triangle" w="med" len="med"/>
          </a:ln>
        </p:spPr>
        <p:style>
          <a:lnRef idx="1">
            <a:schemeClr val="dk1"/>
          </a:lnRef>
          <a:fillRef idx="0">
            <a:schemeClr val="dk1"/>
          </a:fillRef>
          <a:effectRef idx="0">
            <a:schemeClr val="dk1"/>
          </a:effectRef>
          <a:fontRef idx="minor">
            <a:schemeClr val="tx1"/>
          </a:fontRef>
        </p:style>
      </p:cxnSp>
      <p:cxnSp>
        <p:nvCxnSpPr>
          <p:cNvPr id="18" name="Straight Arrow Connector 17"/>
          <p:cNvCxnSpPr/>
          <p:nvPr/>
        </p:nvCxnSpPr>
        <p:spPr>
          <a:xfrm>
            <a:off x="5562600" y="5562600"/>
            <a:ext cx="2286000" cy="1588"/>
          </a:xfrm>
          <a:prstGeom prst="straightConnector1">
            <a:avLst/>
          </a:prstGeom>
          <a:ln>
            <a:headEnd type="triangle" w="med" len="med"/>
            <a:tailEnd type="triangle" w="med" len="med"/>
          </a:ln>
        </p:spPr>
        <p:style>
          <a:lnRef idx="1">
            <a:schemeClr val="dk1"/>
          </a:lnRef>
          <a:fillRef idx="0">
            <a:schemeClr val="dk1"/>
          </a:fillRef>
          <a:effectRef idx="0">
            <a:schemeClr val="dk1"/>
          </a:effectRef>
          <a:fontRef idx="minor">
            <a:schemeClr val="tx1"/>
          </a:fontRef>
        </p:style>
      </p:cxnSp>
      <p:sp>
        <p:nvSpPr>
          <p:cNvPr id="22" name="TextBox 21"/>
          <p:cNvSpPr txBox="1"/>
          <p:nvPr/>
        </p:nvSpPr>
        <p:spPr>
          <a:xfrm>
            <a:off x="1132120" y="5562600"/>
            <a:ext cx="849080" cy="584775"/>
          </a:xfrm>
          <a:prstGeom prst="rect">
            <a:avLst/>
          </a:prstGeom>
          <a:noFill/>
        </p:spPr>
        <p:txBody>
          <a:bodyPr wrap="none" rtlCol="0">
            <a:spAutoFit/>
          </a:bodyPr>
          <a:lstStyle/>
          <a:p>
            <a:pPr algn="ctr"/>
            <a:r>
              <a:rPr lang="en-US" sz="1600" dirty="0" smtClean="0"/>
              <a:t>Tools</a:t>
            </a:r>
          </a:p>
          <a:p>
            <a:pPr algn="ctr"/>
            <a:r>
              <a:rPr lang="en-US" sz="1600" dirty="0" smtClean="0"/>
              <a:t>window</a:t>
            </a:r>
            <a:endParaRPr lang="en-US" sz="1600" dirty="0"/>
          </a:p>
        </p:txBody>
      </p:sp>
      <p:sp>
        <p:nvSpPr>
          <p:cNvPr id="23" name="TextBox 22"/>
          <p:cNvSpPr txBox="1"/>
          <p:nvPr/>
        </p:nvSpPr>
        <p:spPr>
          <a:xfrm>
            <a:off x="2438400" y="5562600"/>
            <a:ext cx="2969814" cy="584775"/>
          </a:xfrm>
          <a:prstGeom prst="rect">
            <a:avLst/>
          </a:prstGeom>
          <a:noFill/>
        </p:spPr>
        <p:txBody>
          <a:bodyPr wrap="square" rtlCol="0">
            <a:spAutoFit/>
          </a:bodyPr>
          <a:lstStyle/>
          <a:p>
            <a:pPr algn="ctr"/>
            <a:r>
              <a:rPr lang="en-US" sz="1600" dirty="0" smtClean="0"/>
              <a:t>Data display and tool’s dialog window</a:t>
            </a:r>
            <a:endParaRPr lang="en-US" sz="1600" dirty="0"/>
          </a:p>
        </p:txBody>
      </p:sp>
      <p:sp>
        <p:nvSpPr>
          <p:cNvPr id="24" name="TextBox 23"/>
          <p:cNvSpPr txBox="1"/>
          <p:nvPr/>
        </p:nvSpPr>
        <p:spPr>
          <a:xfrm>
            <a:off x="5638800" y="5587425"/>
            <a:ext cx="2133600" cy="830997"/>
          </a:xfrm>
          <a:prstGeom prst="rect">
            <a:avLst/>
          </a:prstGeom>
          <a:noFill/>
        </p:spPr>
        <p:txBody>
          <a:bodyPr wrap="square" rtlCol="0">
            <a:spAutoFit/>
          </a:bodyPr>
          <a:lstStyle/>
          <a:p>
            <a:pPr algn="ctr"/>
            <a:r>
              <a:rPr lang="en-US" sz="1600" dirty="0" smtClean="0"/>
              <a:t>History window: datasets for each analysis are kept here</a:t>
            </a:r>
            <a:endParaRPr lang="en-US" sz="1600" dirty="0"/>
          </a:p>
        </p:txBody>
      </p:sp>
      <p:cxnSp>
        <p:nvCxnSpPr>
          <p:cNvPr id="40" name="Straight Arrow Connector 39"/>
          <p:cNvCxnSpPr/>
          <p:nvPr/>
        </p:nvCxnSpPr>
        <p:spPr>
          <a:xfrm rot="5400000">
            <a:off x="2972197" y="1142603"/>
            <a:ext cx="151606" cy="1588"/>
          </a:xfrm>
          <a:prstGeom prst="straightConnector1">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48" name="TextBox 47"/>
          <p:cNvSpPr txBox="1"/>
          <p:nvPr/>
        </p:nvSpPr>
        <p:spPr>
          <a:xfrm>
            <a:off x="2596053" y="835223"/>
            <a:ext cx="1137747" cy="307777"/>
          </a:xfrm>
          <a:prstGeom prst="rect">
            <a:avLst/>
          </a:prstGeom>
          <a:noFill/>
        </p:spPr>
        <p:txBody>
          <a:bodyPr wrap="none" rtlCol="0">
            <a:spAutoFit/>
          </a:bodyPr>
          <a:lstStyle/>
          <a:p>
            <a:pPr algn="ctr"/>
            <a:r>
              <a:rPr lang="en-US" sz="1400" dirty="0" smtClean="0"/>
              <a:t>Data analysis</a:t>
            </a:r>
            <a:endParaRPr lang="en-US" sz="1400" dirty="0"/>
          </a:p>
        </p:txBody>
      </p:sp>
      <p:sp>
        <p:nvSpPr>
          <p:cNvPr id="49" name="TextBox 48"/>
          <p:cNvSpPr txBox="1"/>
          <p:nvPr/>
        </p:nvSpPr>
        <p:spPr>
          <a:xfrm>
            <a:off x="5105400" y="835223"/>
            <a:ext cx="1007995" cy="307777"/>
          </a:xfrm>
          <a:prstGeom prst="rect">
            <a:avLst/>
          </a:prstGeom>
          <a:noFill/>
        </p:spPr>
        <p:txBody>
          <a:bodyPr wrap="square" rtlCol="0">
            <a:spAutoFit/>
          </a:bodyPr>
          <a:lstStyle/>
          <a:p>
            <a:pPr algn="ctr"/>
            <a:r>
              <a:rPr lang="en-US" sz="1400" dirty="0" smtClean="0"/>
              <a:t>Log in/out</a:t>
            </a:r>
            <a:endParaRPr lang="en-US" sz="1400" dirty="0"/>
          </a:p>
        </p:txBody>
      </p:sp>
      <p:cxnSp>
        <p:nvCxnSpPr>
          <p:cNvPr id="50" name="Straight Arrow Connector 49"/>
          <p:cNvCxnSpPr/>
          <p:nvPr/>
        </p:nvCxnSpPr>
        <p:spPr>
          <a:xfrm rot="5400000" flipH="1" flipV="1">
            <a:off x="5745431" y="3383231"/>
            <a:ext cx="4347814" cy="10924"/>
          </a:xfrm>
          <a:prstGeom prst="straightConnector1">
            <a:avLst/>
          </a:prstGeom>
          <a:ln>
            <a:headEnd type="triangle" w="med" len="med"/>
            <a:tailEnd type="triangle" w="med" len="med"/>
          </a:ln>
        </p:spPr>
        <p:style>
          <a:lnRef idx="1">
            <a:schemeClr val="dk1"/>
          </a:lnRef>
          <a:fillRef idx="0">
            <a:schemeClr val="dk1"/>
          </a:fillRef>
          <a:effectRef idx="0">
            <a:schemeClr val="dk1"/>
          </a:effectRef>
          <a:fontRef idx="minor">
            <a:schemeClr val="tx1"/>
          </a:fontRef>
        </p:style>
      </p:cxnSp>
      <p:sp>
        <p:nvSpPr>
          <p:cNvPr id="55" name="TextBox 54"/>
          <p:cNvSpPr txBox="1"/>
          <p:nvPr/>
        </p:nvSpPr>
        <p:spPr>
          <a:xfrm>
            <a:off x="7870136" y="1828800"/>
            <a:ext cx="1350064" cy="2246769"/>
          </a:xfrm>
          <a:prstGeom prst="rect">
            <a:avLst/>
          </a:prstGeom>
          <a:noFill/>
        </p:spPr>
        <p:txBody>
          <a:bodyPr wrap="square" rtlCol="0">
            <a:spAutoFit/>
          </a:bodyPr>
          <a:lstStyle/>
          <a:p>
            <a:r>
              <a:rPr lang="en-US" sz="1400" dirty="0" smtClean="0"/>
              <a:t>Processed data</a:t>
            </a:r>
          </a:p>
          <a:p>
            <a:endParaRPr lang="en-US" sz="1400" dirty="0" smtClean="0"/>
          </a:p>
          <a:p>
            <a:r>
              <a:rPr lang="en-US" sz="1400" dirty="0" smtClean="0"/>
              <a:t>Green: </a:t>
            </a:r>
          </a:p>
          <a:p>
            <a:r>
              <a:rPr lang="en-US" sz="1400" dirty="0" smtClean="0"/>
              <a:t>job is finished</a:t>
            </a:r>
          </a:p>
          <a:p>
            <a:r>
              <a:rPr lang="en-US" sz="1400" dirty="0" smtClean="0"/>
              <a:t>Yellow: </a:t>
            </a:r>
          </a:p>
          <a:p>
            <a:r>
              <a:rPr lang="en-US" sz="1400" dirty="0" smtClean="0"/>
              <a:t>job is running</a:t>
            </a:r>
          </a:p>
          <a:p>
            <a:r>
              <a:rPr lang="en-US" sz="1400" dirty="0" smtClean="0"/>
              <a:t>Gray: </a:t>
            </a:r>
          </a:p>
          <a:p>
            <a:r>
              <a:rPr lang="en-US" sz="1400" dirty="0" smtClean="0"/>
              <a:t>job is in queue</a:t>
            </a:r>
          </a:p>
          <a:p>
            <a:r>
              <a:rPr lang="en-US" sz="1400" dirty="0" smtClean="0"/>
              <a:t>Red: there is a problem</a:t>
            </a:r>
          </a:p>
        </p:txBody>
      </p:sp>
      <p:cxnSp>
        <p:nvCxnSpPr>
          <p:cNvPr id="30" name="Straight Arrow Connector 29"/>
          <p:cNvCxnSpPr/>
          <p:nvPr/>
        </p:nvCxnSpPr>
        <p:spPr>
          <a:xfrm rot="5400000">
            <a:off x="5486003" y="1141809"/>
            <a:ext cx="151606" cy="1588"/>
          </a:xfrm>
          <a:prstGeom prst="straightConnector1">
            <a:avLst/>
          </a:prstGeom>
          <a:ln>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38" name="Rectangle 8"/>
          <p:cNvSpPr>
            <a:spLocks noChangeArrowheads="1"/>
          </p:cNvSpPr>
          <p:nvPr/>
        </p:nvSpPr>
        <p:spPr bwMode="auto">
          <a:xfrm flipH="1">
            <a:off x="2743200" y="1219201"/>
            <a:ext cx="762000" cy="228599"/>
          </a:xfrm>
          <a:prstGeom prst="rect">
            <a:avLst/>
          </a:prstGeom>
          <a:noFill/>
          <a:ln w="38100">
            <a:solidFill>
              <a:srgbClr val="F40103"/>
            </a:solidFill>
            <a:miter lim="800000"/>
            <a:headEnd/>
            <a:tailEnd/>
          </a:ln>
        </p:spPr>
        <p:txBody>
          <a:bodyPr wrap="none" anchor="ctr"/>
          <a:lstStyle/>
          <a:p>
            <a:pPr algn="ctr" eaLnBrk="0" hangingPunct="0"/>
            <a:endParaRPr lang="en-US" sz="2400"/>
          </a:p>
        </p:txBody>
      </p:sp>
      <p:sp>
        <p:nvSpPr>
          <p:cNvPr id="41" name="Rectangle 8"/>
          <p:cNvSpPr>
            <a:spLocks noChangeArrowheads="1"/>
          </p:cNvSpPr>
          <p:nvPr/>
        </p:nvSpPr>
        <p:spPr bwMode="auto">
          <a:xfrm flipH="1">
            <a:off x="5374640" y="1219200"/>
            <a:ext cx="457200" cy="228600"/>
          </a:xfrm>
          <a:prstGeom prst="rect">
            <a:avLst/>
          </a:prstGeom>
          <a:noFill/>
          <a:ln w="38100">
            <a:solidFill>
              <a:srgbClr val="F40103"/>
            </a:solidFill>
            <a:miter lim="800000"/>
            <a:headEnd/>
            <a:tailEnd/>
          </a:ln>
        </p:spPr>
        <p:txBody>
          <a:bodyPr wrap="none" anchor="ctr"/>
          <a:lstStyle/>
          <a:p>
            <a:pPr algn="ctr" eaLnBrk="0" hangingPunct="0"/>
            <a:endParaRPr lang="en-US"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subTnLst>
                                    <p:set>
                                      <p:cBhvr override="childStyle">
                                        <p:cTn dur="1" fill="hold" display="0" masterRel="nextClick" afterEffect="1"/>
                                        <p:tgtEl>
                                          <p:spTgt spid="38"/>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subTnLst>
                                    <p:set>
                                      <p:cBhvr override="childStyle">
                                        <p:cTn dur="1" fill="hold" display="0" masterRel="nextClick" afterEffect="1"/>
                                        <p:tgtEl>
                                          <p:spTgt spid="41"/>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p:nvPr/>
        </p:nvGrpSpPr>
        <p:grpSpPr>
          <a:xfrm>
            <a:off x="71120" y="5466080"/>
            <a:ext cx="1823192" cy="1391920"/>
            <a:chOff x="2661920" y="5466080"/>
            <a:chExt cx="1823192" cy="1391920"/>
          </a:xfrm>
        </p:grpSpPr>
        <p:sp>
          <p:nvSpPr>
            <p:cNvPr id="24" name="TextBox 23"/>
            <p:cNvSpPr txBox="1"/>
            <p:nvPr/>
          </p:nvSpPr>
          <p:spPr>
            <a:xfrm>
              <a:off x="3076585" y="6581001"/>
              <a:ext cx="1408527" cy="276999"/>
            </a:xfrm>
            <a:prstGeom prst="rect">
              <a:avLst/>
            </a:prstGeom>
            <a:noFill/>
          </p:spPr>
          <p:txBody>
            <a:bodyPr wrap="none" rtlCol="0">
              <a:spAutoFit/>
            </a:bodyPr>
            <a:lstStyle/>
            <a:p>
              <a:r>
                <a:rPr lang="en-US" sz="1200" dirty="0" smtClean="0"/>
                <a:t>Hot Topics: </a:t>
              </a:r>
              <a:r>
                <a:rPr lang="en-US" sz="1200" i="1" dirty="0" smtClean="0"/>
                <a:t>Galaxy </a:t>
              </a:r>
              <a:endParaRPr lang="en-US" sz="1200" i="1" dirty="0"/>
            </a:p>
          </p:txBody>
        </p:sp>
        <p:pic>
          <p:nvPicPr>
            <p:cNvPr id="25" name="Picture 24" descr="hot.png"/>
            <p:cNvPicPr>
              <a:picLocks noChangeAspect="1"/>
            </p:cNvPicPr>
            <p:nvPr/>
          </p:nvPicPr>
          <p:blipFill>
            <a:blip r:embed="rId3" cstate="print"/>
            <a:stretch>
              <a:fillRect/>
            </a:stretch>
          </p:blipFill>
          <p:spPr>
            <a:xfrm>
              <a:off x="2661920" y="5466080"/>
              <a:ext cx="1176990" cy="1371600"/>
            </a:xfrm>
            <a:prstGeom prst="rect">
              <a:avLst/>
            </a:prstGeom>
          </p:spPr>
        </p:pic>
      </p:grpSp>
      <p:pic>
        <p:nvPicPr>
          <p:cNvPr id="23554" name="Picture 9" descr="gettingdata_2.png"/>
          <p:cNvPicPr>
            <a:picLocks noChangeAspect="1"/>
          </p:cNvPicPr>
          <p:nvPr/>
        </p:nvPicPr>
        <p:blipFill>
          <a:blip r:embed="rId4" cstate="print"/>
          <a:srcRect/>
          <a:stretch>
            <a:fillRect/>
          </a:stretch>
        </p:blipFill>
        <p:spPr bwMode="auto">
          <a:xfrm>
            <a:off x="762000" y="1003300"/>
            <a:ext cx="7391400" cy="5334000"/>
          </a:xfrm>
          <a:prstGeom prst="rect">
            <a:avLst/>
          </a:prstGeom>
          <a:noFill/>
          <a:ln w="9525">
            <a:solidFill>
              <a:srgbClr val="2E2E46"/>
            </a:solidFill>
            <a:miter lim="800000"/>
            <a:headEnd/>
            <a:tailEnd/>
          </a:ln>
        </p:spPr>
      </p:pic>
      <p:sp>
        <p:nvSpPr>
          <p:cNvPr id="23557" name="Rectangle 2"/>
          <p:cNvSpPr>
            <a:spLocks noGrp="1" noRot="1" noChangeArrowheads="1"/>
          </p:cNvSpPr>
          <p:nvPr>
            <p:ph type="title"/>
          </p:nvPr>
        </p:nvSpPr>
        <p:spPr>
          <a:xfrm>
            <a:off x="457200" y="-152400"/>
            <a:ext cx="8229600" cy="1143000"/>
          </a:xfrm>
        </p:spPr>
        <p:txBody>
          <a:bodyPr/>
          <a:lstStyle/>
          <a:p>
            <a:pPr eaLnBrk="1" hangingPunct="1"/>
            <a:r>
              <a:rPr lang="en-US" dirty="0" smtClean="0">
                <a:ea typeface="ＭＳ Ｐゴシック" pitchFamily="34" charset="-128"/>
              </a:rPr>
              <a:t>Getting Data: Upload File</a:t>
            </a:r>
          </a:p>
        </p:txBody>
      </p:sp>
      <p:pic>
        <p:nvPicPr>
          <p:cNvPr id="11" name="Picture 10" descr="getting_data3.png"/>
          <p:cNvPicPr>
            <a:picLocks noChangeAspect="1"/>
          </p:cNvPicPr>
          <p:nvPr/>
        </p:nvPicPr>
        <p:blipFill>
          <a:blip r:embed="rId5" cstate="print"/>
          <a:srcRect/>
          <a:stretch>
            <a:fillRect/>
          </a:stretch>
        </p:blipFill>
        <p:spPr bwMode="auto">
          <a:xfrm>
            <a:off x="762000" y="1003300"/>
            <a:ext cx="7391400" cy="5334000"/>
          </a:xfrm>
          <a:prstGeom prst="rect">
            <a:avLst/>
          </a:prstGeom>
          <a:noFill/>
          <a:ln w="9525">
            <a:solidFill>
              <a:srgbClr val="2E2E46"/>
            </a:solidFill>
            <a:miter lim="800000"/>
            <a:headEnd/>
            <a:tailEnd/>
          </a:ln>
        </p:spPr>
      </p:pic>
      <p:sp>
        <p:nvSpPr>
          <p:cNvPr id="8" name="Rectangle 8"/>
          <p:cNvSpPr>
            <a:spLocks noChangeArrowheads="1"/>
          </p:cNvSpPr>
          <p:nvPr/>
        </p:nvSpPr>
        <p:spPr bwMode="auto">
          <a:xfrm flipH="1">
            <a:off x="2590800" y="1295400"/>
            <a:ext cx="3657600" cy="3276600"/>
          </a:xfrm>
          <a:prstGeom prst="rect">
            <a:avLst/>
          </a:prstGeom>
          <a:noFill/>
          <a:ln w="38100">
            <a:solidFill>
              <a:srgbClr val="F40103"/>
            </a:solidFill>
            <a:miter lim="800000"/>
            <a:headEnd/>
            <a:tailEnd/>
          </a:ln>
        </p:spPr>
        <p:txBody>
          <a:bodyPr wrap="none" anchor="ctr"/>
          <a:lstStyle/>
          <a:p>
            <a:pPr algn="ctr" eaLnBrk="0" hangingPunct="0"/>
            <a:endParaRPr lang="en-US" sz="2400"/>
          </a:p>
        </p:txBody>
      </p:sp>
      <p:sp>
        <p:nvSpPr>
          <p:cNvPr id="14" name="AutoShape 9"/>
          <p:cNvSpPr>
            <a:spLocks noChangeArrowheads="1"/>
          </p:cNvSpPr>
          <p:nvPr/>
        </p:nvSpPr>
        <p:spPr bwMode="auto">
          <a:xfrm flipH="1">
            <a:off x="1447800" y="1231900"/>
            <a:ext cx="1612900" cy="914400"/>
          </a:xfrm>
          <a:prstGeom prst="rightArrow">
            <a:avLst>
              <a:gd name="adj1" fmla="val 50000"/>
              <a:gd name="adj2" fmla="val 42080"/>
            </a:avLst>
          </a:prstGeom>
          <a:solidFill>
            <a:schemeClr val="accent1"/>
          </a:solidFill>
          <a:ln w="9525">
            <a:solidFill>
              <a:schemeClr val="tx1"/>
            </a:solidFill>
            <a:miter lim="800000"/>
            <a:headEnd/>
            <a:tailEnd/>
          </a:ln>
        </p:spPr>
        <p:txBody>
          <a:bodyPr wrap="none" anchor="ctr"/>
          <a:lstStyle/>
          <a:p>
            <a:pPr algn="ctr" eaLnBrk="0" hangingPunct="0"/>
            <a:r>
              <a:rPr lang="en-US" b="0">
                <a:solidFill>
                  <a:schemeClr val="tx1"/>
                </a:solidFill>
              </a:rPr>
              <a:t>Upload File</a:t>
            </a:r>
          </a:p>
        </p:txBody>
      </p:sp>
      <p:sp>
        <p:nvSpPr>
          <p:cNvPr id="17" name="AutoShape 9"/>
          <p:cNvSpPr>
            <a:spLocks noChangeArrowheads="1"/>
          </p:cNvSpPr>
          <p:nvPr/>
        </p:nvSpPr>
        <p:spPr bwMode="auto">
          <a:xfrm>
            <a:off x="1371600" y="3886200"/>
            <a:ext cx="1219200" cy="914400"/>
          </a:xfrm>
          <a:prstGeom prst="rightArrow">
            <a:avLst>
              <a:gd name="adj1" fmla="val 50000"/>
              <a:gd name="adj2" fmla="val 42080"/>
            </a:avLst>
          </a:prstGeom>
          <a:solidFill>
            <a:schemeClr val="accent1"/>
          </a:solidFill>
          <a:ln w="9525">
            <a:solidFill>
              <a:schemeClr val="tx1"/>
            </a:solidFill>
            <a:miter lim="800000"/>
            <a:headEnd/>
            <a:tailEnd/>
          </a:ln>
        </p:spPr>
        <p:txBody>
          <a:bodyPr wrap="none" anchor="ctr"/>
          <a:lstStyle/>
          <a:p>
            <a:pPr algn="ctr" eaLnBrk="0" hangingPunct="0"/>
            <a:r>
              <a:rPr lang="en-US" b="0">
                <a:solidFill>
                  <a:schemeClr val="tx1"/>
                </a:solidFill>
              </a:rPr>
              <a:t>Execute</a:t>
            </a:r>
          </a:p>
        </p:txBody>
      </p:sp>
      <p:grpSp>
        <p:nvGrpSpPr>
          <p:cNvPr id="3" name="Group 19"/>
          <p:cNvGrpSpPr>
            <a:grpSpLocks/>
          </p:cNvGrpSpPr>
          <p:nvPr/>
        </p:nvGrpSpPr>
        <p:grpSpPr bwMode="auto">
          <a:xfrm>
            <a:off x="4495800" y="711200"/>
            <a:ext cx="4495800" cy="3032125"/>
            <a:chOff x="4572000" y="762000"/>
            <a:chExt cx="4495800" cy="3032760"/>
          </a:xfrm>
        </p:grpSpPr>
        <p:pic>
          <p:nvPicPr>
            <p:cNvPr id="23570" name="Picture 12" descr="gettingdata_3b.png"/>
            <p:cNvPicPr>
              <a:picLocks noChangeAspect="1"/>
            </p:cNvPicPr>
            <p:nvPr/>
          </p:nvPicPr>
          <p:blipFill>
            <a:blip r:embed="rId6" cstate="print"/>
            <a:srcRect/>
            <a:stretch>
              <a:fillRect/>
            </a:stretch>
          </p:blipFill>
          <p:spPr bwMode="auto">
            <a:xfrm>
              <a:off x="5029200" y="762000"/>
              <a:ext cx="4038600" cy="3032760"/>
            </a:xfrm>
            <a:prstGeom prst="rect">
              <a:avLst/>
            </a:prstGeom>
            <a:noFill/>
            <a:ln w="9525">
              <a:solidFill>
                <a:srgbClr val="2E2E46"/>
              </a:solidFill>
              <a:miter lim="800000"/>
              <a:headEnd/>
              <a:tailEnd/>
            </a:ln>
          </p:spPr>
        </p:pic>
        <p:sp>
          <p:nvSpPr>
            <p:cNvPr id="23571" name="AutoShape 9"/>
            <p:cNvSpPr>
              <a:spLocks noChangeArrowheads="1"/>
            </p:cNvSpPr>
            <p:nvPr/>
          </p:nvSpPr>
          <p:spPr bwMode="auto">
            <a:xfrm flipH="1">
              <a:off x="4572000" y="1371600"/>
              <a:ext cx="2590800" cy="914400"/>
            </a:xfrm>
            <a:prstGeom prst="rightArrow">
              <a:avLst>
                <a:gd name="adj1" fmla="val 50000"/>
                <a:gd name="adj2" fmla="val 42080"/>
              </a:avLst>
            </a:prstGeom>
            <a:solidFill>
              <a:schemeClr val="accent1"/>
            </a:solidFill>
            <a:ln w="9525">
              <a:solidFill>
                <a:schemeClr val="tx1"/>
              </a:solidFill>
              <a:miter lim="800000"/>
              <a:headEnd/>
              <a:tailEnd/>
            </a:ln>
          </p:spPr>
          <p:txBody>
            <a:bodyPr wrap="none" anchor="ctr"/>
            <a:lstStyle/>
            <a:p>
              <a:pPr algn="ctr" eaLnBrk="0" hangingPunct="0"/>
              <a:r>
                <a:rPr lang="en-US" b="0">
                  <a:solidFill>
                    <a:schemeClr val="tx1"/>
                  </a:solidFill>
                </a:rPr>
                <a:t>Upload or paste file</a:t>
              </a:r>
            </a:p>
          </p:txBody>
        </p:sp>
      </p:grpSp>
      <p:grpSp>
        <p:nvGrpSpPr>
          <p:cNvPr id="4" name="Group 21"/>
          <p:cNvGrpSpPr>
            <a:grpSpLocks/>
          </p:cNvGrpSpPr>
          <p:nvPr/>
        </p:nvGrpSpPr>
        <p:grpSpPr bwMode="auto">
          <a:xfrm>
            <a:off x="3429000" y="2667000"/>
            <a:ext cx="2644775" cy="2354263"/>
            <a:chOff x="3429000" y="2667000"/>
            <a:chExt cx="2644140" cy="2354580"/>
          </a:xfrm>
        </p:grpSpPr>
        <p:pic>
          <p:nvPicPr>
            <p:cNvPr id="23568" name="Picture 14" descr="gettingdata_2a.tiff"/>
            <p:cNvPicPr>
              <a:picLocks noChangeAspect="1"/>
            </p:cNvPicPr>
            <p:nvPr/>
          </p:nvPicPr>
          <p:blipFill>
            <a:blip r:embed="rId7" cstate="print"/>
            <a:srcRect/>
            <a:stretch>
              <a:fillRect/>
            </a:stretch>
          </p:blipFill>
          <p:spPr bwMode="auto">
            <a:xfrm>
              <a:off x="5334000" y="2667000"/>
              <a:ext cx="739140" cy="2354580"/>
            </a:xfrm>
            <a:prstGeom prst="rect">
              <a:avLst/>
            </a:prstGeom>
            <a:noFill/>
            <a:ln w="9525">
              <a:solidFill>
                <a:srgbClr val="2E2E46"/>
              </a:solidFill>
              <a:miter lim="800000"/>
              <a:headEnd/>
              <a:tailEnd/>
            </a:ln>
          </p:spPr>
        </p:pic>
        <p:sp>
          <p:nvSpPr>
            <p:cNvPr id="23569" name="AutoShape 9"/>
            <p:cNvSpPr>
              <a:spLocks noChangeArrowheads="1"/>
            </p:cNvSpPr>
            <p:nvPr/>
          </p:nvSpPr>
          <p:spPr bwMode="auto">
            <a:xfrm flipH="1">
              <a:off x="3429000" y="3162300"/>
              <a:ext cx="1612900" cy="914400"/>
            </a:xfrm>
            <a:prstGeom prst="rightArrow">
              <a:avLst>
                <a:gd name="adj1" fmla="val 50000"/>
                <a:gd name="adj2" fmla="val 42080"/>
              </a:avLst>
            </a:prstGeom>
            <a:solidFill>
              <a:schemeClr val="accent1"/>
            </a:solidFill>
            <a:ln w="9525">
              <a:solidFill>
                <a:schemeClr val="tx1"/>
              </a:solidFill>
              <a:miter lim="800000"/>
              <a:headEnd/>
              <a:tailEnd/>
            </a:ln>
          </p:spPr>
          <p:txBody>
            <a:bodyPr wrap="none" anchor="ctr"/>
            <a:lstStyle/>
            <a:p>
              <a:pPr algn="ctr" eaLnBrk="0" hangingPunct="0"/>
              <a:r>
                <a:rPr lang="en-US" b="0">
                  <a:solidFill>
                    <a:schemeClr val="tx1"/>
                  </a:solidFill>
                </a:rPr>
                <a:t>File Format</a:t>
              </a:r>
            </a:p>
          </p:txBody>
        </p:sp>
      </p:grpSp>
      <p:grpSp>
        <p:nvGrpSpPr>
          <p:cNvPr id="5" name="Group 25"/>
          <p:cNvGrpSpPr>
            <a:grpSpLocks/>
          </p:cNvGrpSpPr>
          <p:nvPr/>
        </p:nvGrpSpPr>
        <p:grpSpPr bwMode="auto">
          <a:xfrm>
            <a:off x="3657600" y="3670300"/>
            <a:ext cx="5083175" cy="2874963"/>
            <a:chOff x="3657600" y="3670300"/>
            <a:chExt cx="5082540" cy="2875280"/>
          </a:xfrm>
        </p:grpSpPr>
        <p:pic>
          <p:nvPicPr>
            <p:cNvPr id="23566" name="Picture 15" descr="gettingdata_2b.tiff"/>
            <p:cNvPicPr>
              <a:picLocks noChangeAspect="1"/>
            </p:cNvPicPr>
            <p:nvPr/>
          </p:nvPicPr>
          <p:blipFill>
            <a:blip r:embed="rId8" cstate="print"/>
            <a:srcRect/>
            <a:stretch>
              <a:fillRect/>
            </a:stretch>
          </p:blipFill>
          <p:spPr bwMode="auto">
            <a:xfrm>
              <a:off x="4267200" y="4191000"/>
              <a:ext cx="4472940" cy="2354580"/>
            </a:xfrm>
            <a:prstGeom prst="rect">
              <a:avLst/>
            </a:prstGeom>
            <a:noFill/>
            <a:ln w="9525">
              <a:solidFill>
                <a:srgbClr val="2E2E46"/>
              </a:solidFill>
              <a:miter lim="800000"/>
              <a:headEnd/>
              <a:tailEnd/>
            </a:ln>
          </p:spPr>
        </p:pic>
        <p:sp>
          <p:nvSpPr>
            <p:cNvPr id="23567" name="AutoShape 9"/>
            <p:cNvSpPr>
              <a:spLocks noChangeArrowheads="1"/>
            </p:cNvSpPr>
            <p:nvPr/>
          </p:nvSpPr>
          <p:spPr bwMode="auto">
            <a:xfrm flipH="1">
              <a:off x="3657600" y="3670300"/>
              <a:ext cx="1371600" cy="914400"/>
            </a:xfrm>
            <a:prstGeom prst="rightArrow">
              <a:avLst>
                <a:gd name="adj1" fmla="val 50000"/>
                <a:gd name="adj2" fmla="val 42083"/>
              </a:avLst>
            </a:prstGeom>
            <a:solidFill>
              <a:schemeClr val="accent1"/>
            </a:solidFill>
            <a:ln w="9525">
              <a:solidFill>
                <a:schemeClr val="tx1"/>
              </a:solidFill>
              <a:miter lim="800000"/>
              <a:headEnd/>
              <a:tailEnd/>
            </a:ln>
          </p:spPr>
          <p:txBody>
            <a:bodyPr wrap="none" anchor="ctr"/>
            <a:lstStyle/>
            <a:p>
              <a:pPr algn="ctr" eaLnBrk="0" hangingPunct="0"/>
              <a:r>
                <a:rPr lang="en-US" b="0">
                  <a:solidFill>
                    <a:schemeClr val="tx1"/>
                  </a:solidFill>
                </a:rPr>
                <a:t>Species</a:t>
              </a:r>
            </a:p>
          </p:txBody>
        </p:sp>
      </p:grpSp>
      <p:sp>
        <p:nvSpPr>
          <p:cNvPr id="21" name="TextBox 20"/>
          <p:cNvSpPr txBox="1"/>
          <p:nvPr/>
        </p:nvSpPr>
        <p:spPr>
          <a:xfrm>
            <a:off x="6638339" y="6626423"/>
            <a:ext cx="2581861" cy="307777"/>
          </a:xfrm>
          <a:prstGeom prst="rect">
            <a:avLst/>
          </a:prstGeom>
          <a:noFill/>
        </p:spPr>
        <p:txBody>
          <a:bodyPr wrap="none" rtlCol="0">
            <a:spAutoFit/>
          </a:bodyPr>
          <a:lstStyle/>
          <a:p>
            <a:r>
              <a:rPr lang="en-US" sz="1400" dirty="0" smtClean="0"/>
              <a:t>Adapted from </a:t>
            </a:r>
            <a:r>
              <a:rPr lang="en-US" sz="1400" dirty="0" err="1" smtClean="0"/>
              <a:t>OpenHelix</a:t>
            </a:r>
            <a:r>
              <a:rPr lang="en-US" sz="1400" dirty="0" smtClean="0"/>
              <a:t> tutorial</a:t>
            </a:r>
            <a:endParaRPr lang="en-US" sz="1400" dirty="0"/>
          </a:p>
        </p:txBody>
      </p:sp>
      <p:cxnSp>
        <p:nvCxnSpPr>
          <p:cNvPr id="22" name="Straight Connector 21"/>
          <p:cNvCxnSpPr>
            <a:cxnSpLocks noChangeShapeType="1"/>
          </p:cNvCxnSpPr>
          <p:nvPr/>
        </p:nvCxnSpPr>
        <p:spPr bwMode="auto">
          <a:xfrm rot="5400000">
            <a:off x="147638" y="2246312"/>
            <a:ext cx="1296988" cy="1587"/>
          </a:xfrm>
          <a:prstGeom prst="line">
            <a:avLst/>
          </a:prstGeom>
          <a:noFill/>
          <a:ln w="38100" algn="ctr">
            <a:solidFill>
              <a:srgbClr val="C00000"/>
            </a:solidFill>
            <a:round/>
            <a:headEnd/>
            <a:tailEnd/>
          </a:ln>
        </p:spPr>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2"/>
          <p:cNvGrpSpPr/>
          <p:nvPr/>
        </p:nvGrpSpPr>
        <p:grpSpPr>
          <a:xfrm>
            <a:off x="71120" y="5542280"/>
            <a:ext cx="1823192" cy="1391920"/>
            <a:chOff x="2661920" y="5466080"/>
            <a:chExt cx="1823192" cy="1391920"/>
          </a:xfrm>
        </p:grpSpPr>
        <p:sp>
          <p:nvSpPr>
            <p:cNvPr id="12" name="TextBox 11"/>
            <p:cNvSpPr txBox="1"/>
            <p:nvPr/>
          </p:nvSpPr>
          <p:spPr>
            <a:xfrm>
              <a:off x="3076585" y="6581001"/>
              <a:ext cx="1408527" cy="276999"/>
            </a:xfrm>
            <a:prstGeom prst="rect">
              <a:avLst/>
            </a:prstGeom>
            <a:noFill/>
          </p:spPr>
          <p:txBody>
            <a:bodyPr wrap="none" rtlCol="0">
              <a:spAutoFit/>
            </a:bodyPr>
            <a:lstStyle/>
            <a:p>
              <a:r>
                <a:rPr lang="en-US" sz="1200" dirty="0" smtClean="0"/>
                <a:t>Hot Topics: </a:t>
              </a:r>
              <a:r>
                <a:rPr lang="en-US" sz="1200" i="1" dirty="0" smtClean="0"/>
                <a:t>Galaxy </a:t>
              </a:r>
              <a:endParaRPr lang="en-US" sz="1200" i="1" dirty="0"/>
            </a:p>
          </p:txBody>
        </p:sp>
        <p:pic>
          <p:nvPicPr>
            <p:cNvPr id="14" name="Picture 13" descr="hot.png"/>
            <p:cNvPicPr>
              <a:picLocks noChangeAspect="1"/>
            </p:cNvPicPr>
            <p:nvPr/>
          </p:nvPicPr>
          <p:blipFill>
            <a:blip r:embed="rId3" cstate="print"/>
            <a:stretch>
              <a:fillRect/>
            </a:stretch>
          </p:blipFill>
          <p:spPr>
            <a:xfrm>
              <a:off x="2661920" y="5466080"/>
              <a:ext cx="1176990" cy="1371600"/>
            </a:xfrm>
            <a:prstGeom prst="rect">
              <a:avLst/>
            </a:prstGeom>
          </p:spPr>
        </p:pic>
      </p:grpSp>
      <p:pic>
        <p:nvPicPr>
          <p:cNvPr id="15362" name="Picture 10" descr="interface_1.png"/>
          <p:cNvPicPr>
            <a:picLocks noChangeAspect="1"/>
          </p:cNvPicPr>
          <p:nvPr/>
        </p:nvPicPr>
        <p:blipFill>
          <a:blip r:embed="rId4" cstate="print"/>
          <a:srcRect/>
          <a:stretch>
            <a:fillRect/>
          </a:stretch>
        </p:blipFill>
        <p:spPr bwMode="auto">
          <a:xfrm>
            <a:off x="762000" y="838200"/>
            <a:ext cx="7620000" cy="5842000"/>
          </a:xfrm>
          <a:prstGeom prst="rect">
            <a:avLst/>
          </a:prstGeom>
          <a:noFill/>
          <a:ln w="9525">
            <a:solidFill>
              <a:srgbClr val="2E2E46"/>
            </a:solidFill>
            <a:miter lim="800000"/>
            <a:headEnd/>
            <a:tailEnd/>
          </a:ln>
        </p:spPr>
      </p:pic>
      <p:sp>
        <p:nvSpPr>
          <p:cNvPr id="15364" name="Slide Number Placeholder 4"/>
          <p:cNvSpPr>
            <a:spLocks noGrp="1"/>
          </p:cNvSpPr>
          <p:nvPr>
            <p:ph type="sldNum" sz="quarter" idx="11"/>
          </p:nvPr>
        </p:nvSpPr>
        <p:spPr/>
        <p:txBody>
          <a:bodyPr/>
          <a:lstStyle/>
          <a:p>
            <a:pPr>
              <a:defRPr/>
            </a:pPr>
            <a:fld id="{F40ED8BA-3138-4933-B6DF-98868411019B}" type="slidenum">
              <a:rPr lang="en-US" smtClean="0">
                <a:latin typeface="Arial" pitchFamily="34" charset="0"/>
              </a:rPr>
              <a:pPr>
                <a:defRPr/>
              </a:pPr>
              <a:t>7</a:t>
            </a:fld>
            <a:endParaRPr lang="en-US" smtClean="0">
              <a:latin typeface="Arial" pitchFamily="34" charset="0"/>
            </a:endParaRPr>
          </a:p>
        </p:txBody>
      </p:sp>
      <p:pic>
        <p:nvPicPr>
          <p:cNvPr id="10" name="Picture 9" descr="galaxy_ucsc.jpg"/>
          <p:cNvPicPr>
            <a:picLocks noChangeAspect="1"/>
          </p:cNvPicPr>
          <p:nvPr/>
        </p:nvPicPr>
        <p:blipFill>
          <a:blip r:embed="rId5" cstate="print"/>
          <a:srcRect/>
          <a:stretch>
            <a:fillRect/>
          </a:stretch>
        </p:blipFill>
        <p:spPr bwMode="auto">
          <a:xfrm>
            <a:off x="2438400" y="1066800"/>
            <a:ext cx="5943600" cy="5595938"/>
          </a:xfrm>
          <a:prstGeom prst="rect">
            <a:avLst/>
          </a:prstGeom>
          <a:noFill/>
          <a:ln w="9525">
            <a:noFill/>
            <a:miter lim="800000"/>
            <a:headEnd/>
            <a:tailEnd/>
          </a:ln>
        </p:spPr>
      </p:pic>
      <p:sp>
        <p:nvSpPr>
          <p:cNvPr id="13" name="AutoShape 9"/>
          <p:cNvSpPr>
            <a:spLocks noChangeArrowheads="1"/>
          </p:cNvSpPr>
          <p:nvPr/>
        </p:nvSpPr>
        <p:spPr bwMode="auto">
          <a:xfrm flipH="1">
            <a:off x="1447800" y="1143000"/>
            <a:ext cx="2209800" cy="914400"/>
          </a:xfrm>
          <a:prstGeom prst="rightArrow">
            <a:avLst>
              <a:gd name="adj1" fmla="val 50000"/>
              <a:gd name="adj2" fmla="val 42079"/>
            </a:avLst>
          </a:prstGeom>
          <a:solidFill>
            <a:schemeClr val="accent1"/>
          </a:solidFill>
          <a:ln w="9525">
            <a:solidFill>
              <a:schemeClr val="tx1"/>
            </a:solidFill>
            <a:miter lim="800000"/>
            <a:headEnd/>
            <a:tailEnd/>
          </a:ln>
        </p:spPr>
        <p:txBody>
          <a:bodyPr wrap="none" anchor="ctr"/>
          <a:lstStyle/>
          <a:p>
            <a:pPr algn="ctr" eaLnBrk="0" hangingPunct="0"/>
            <a:r>
              <a:rPr lang="en-US" b="0">
                <a:solidFill>
                  <a:schemeClr val="tx1"/>
                </a:solidFill>
              </a:rPr>
              <a:t>Get UCSC Data</a:t>
            </a:r>
          </a:p>
        </p:txBody>
      </p:sp>
      <p:sp>
        <p:nvSpPr>
          <p:cNvPr id="9" name="TextBox 8"/>
          <p:cNvSpPr txBox="1"/>
          <p:nvPr/>
        </p:nvSpPr>
        <p:spPr>
          <a:xfrm>
            <a:off x="6638339" y="6626423"/>
            <a:ext cx="2581861" cy="307777"/>
          </a:xfrm>
          <a:prstGeom prst="rect">
            <a:avLst/>
          </a:prstGeom>
          <a:noFill/>
        </p:spPr>
        <p:txBody>
          <a:bodyPr wrap="none" rtlCol="0">
            <a:spAutoFit/>
          </a:bodyPr>
          <a:lstStyle/>
          <a:p>
            <a:r>
              <a:rPr lang="en-US" sz="1400" dirty="0" smtClean="0"/>
              <a:t>Adapted from </a:t>
            </a:r>
            <a:r>
              <a:rPr lang="en-US" sz="1400" dirty="0" err="1" smtClean="0"/>
              <a:t>OpenHelix</a:t>
            </a:r>
            <a:r>
              <a:rPr lang="en-US" sz="1400" dirty="0" smtClean="0"/>
              <a:t> tutorial</a:t>
            </a:r>
            <a:endParaRPr lang="en-US" sz="1400" dirty="0"/>
          </a:p>
        </p:txBody>
      </p:sp>
      <p:sp>
        <p:nvSpPr>
          <p:cNvPr id="16" name="Rectangle 2"/>
          <p:cNvSpPr txBox="1">
            <a:spLocks noRot="1" noChangeArrowheads="1"/>
          </p:cNvSpPr>
          <p:nvPr/>
        </p:nvSpPr>
        <p:spPr>
          <a:xfrm>
            <a:off x="457200" y="-76200"/>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ＭＳ Ｐゴシック" pitchFamily="34" charset="-128"/>
                <a:cs typeface="+mj-cs"/>
              </a:rPr>
              <a:t>Getting Data: UCSC Table Browser</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p:nvPr/>
        </p:nvGrpSpPr>
        <p:grpSpPr>
          <a:xfrm>
            <a:off x="71120" y="5466080"/>
            <a:ext cx="1823192" cy="1391920"/>
            <a:chOff x="2661920" y="5466080"/>
            <a:chExt cx="1823192" cy="1391920"/>
          </a:xfrm>
        </p:grpSpPr>
        <p:sp>
          <p:nvSpPr>
            <p:cNvPr id="12" name="TextBox 11"/>
            <p:cNvSpPr txBox="1"/>
            <p:nvPr/>
          </p:nvSpPr>
          <p:spPr>
            <a:xfrm>
              <a:off x="3076585" y="6581001"/>
              <a:ext cx="1408527" cy="276999"/>
            </a:xfrm>
            <a:prstGeom prst="rect">
              <a:avLst/>
            </a:prstGeom>
            <a:noFill/>
          </p:spPr>
          <p:txBody>
            <a:bodyPr wrap="none" rtlCol="0">
              <a:spAutoFit/>
            </a:bodyPr>
            <a:lstStyle/>
            <a:p>
              <a:r>
                <a:rPr lang="en-US" sz="1200" dirty="0" smtClean="0"/>
                <a:t>Hot Topics: </a:t>
              </a:r>
              <a:r>
                <a:rPr lang="en-US" sz="1200" i="1" dirty="0" smtClean="0"/>
                <a:t>Galaxy </a:t>
              </a:r>
              <a:endParaRPr lang="en-US" sz="1200" i="1" dirty="0"/>
            </a:p>
          </p:txBody>
        </p:sp>
        <p:pic>
          <p:nvPicPr>
            <p:cNvPr id="13" name="Picture 12" descr="hot.png"/>
            <p:cNvPicPr>
              <a:picLocks noChangeAspect="1"/>
            </p:cNvPicPr>
            <p:nvPr/>
          </p:nvPicPr>
          <p:blipFill>
            <a:blip r:embed="rId3" cstate="print"/>
            <a:stretch>
              <a:fillRect/>
            </a:stretch>
          </p:blipFill>
          <p:spPr>
            <a:xfrm>
              <a:off x="2661920" y="5466080"/>
              <a:ext cx="1176990" cy="1371600"/>
            </a:xfrm>
            <a:prstGeom prst="rect">
              <a:avLst/>
            </a:prstGeom>
          </p:spPr>
        </p:pic>
      </p:grpSp>
      <p:pic>
        <p:nvPicPr>
          <p:cNvPr id="25602" name="Picture 9" descr="gettingdata4.png"/>
          <p:cNvPicPr>
            <a:picLocks noChangeAspect="1"/>
          </p:cNvPicPr>
          <p:nvPr/>
        </p:nvPicPr>
        <p:blipFill>
          <a:blip r:embed="rId4" cstate="print"/>
          <a:srcRect/>
          <a:stretch>
            <a:fillRect/>
          </a:stretch>
        </p:blipFill>
        <p:spPr bwMode="auto">
          <a:xfrm>
            <a:off x="762000" y="1003300"/>
            <a:ext cx="7391400" cy="5334000"/>
          </a:xfrm>
          <a:prstGeom prst="rect">
            <a:avLst/>
          </a:prstGeom>
          <a:noFill/>
          <a:ln w="9525">
            <a:solidFill>
              <a:srgbClr val="2E2E46"/>
            </a:solidFill>
            <a:miter lim="800000"/>
            <a:headEnd/>
            <a:tailEnd/>
          </a:ln>
        </p:spPr>
      </p:pic>
      <p:sp>
        <p:nvSpPr>
          <p:cNvPr id="8" name="Rectangle 8"/>
          <p:cNvSpPr>
            <a:spLocks noChangeArrowheads="1"/>
          </p:cNvSpPr>
          <p:nvPr/>
        </p:nvSpPr>
        <p:spPr bwMode="auto">
          <a:xfrm flipH="1">
            <a:off x="2819400" y="3048000"/>
            <a:ext cx="5105400" cy="1066800"/>
          </a:xfrm>
          <a:prstGeom prst="rect">
            <a:avLst/>
          </a:prstGeom>
          <a:noFill/>
          <a:ln w="38100">
            <a:solidFill>
              <a:srgbClr val="F40103"/>
            </a:solidFill>
            <a:miter lim="800000"/>
            <a:headEnd/>
            <a:tailEnd/>
          </a:ln>
        </p:spPr>
        <p:txBody>
          <a:bodyPr wrap="none" anchor="ctr"/>
          <a:lstStyle/>
          <a:p>
            <a:pPr algn="ctr" eaLnBrk="0" hangingPunct="0"/>
            <a:endParaRPr lang="en-US" sz="2400"/>
          </a:p>
        </p:txBody>
      </p:sp>
      <p:sp>
        <p:nvSpPr>
          <p:cNvPr id="25605" name="Slide Number Placeholder 4"/>
          <p:cNvSpPr>
            <a:spLocks noGrp="1"/>
          </p:cNvSpPr>
          <p:nvPr>
            <p:ph type="sldNum" sz="quarter" idx="11"/>
          </p:nvPr>
        </p:nvSpPr>
        <p:spPr/>
        <p:txBody>
          <a:bodyPr/>
          <a:lstStyle/>
          <a:p>
            <a:pPr>
              <a:defRPr/>
            </a:pPr>
            <a:fld id="{4DB4EE68-6B05-4DD1-8F04-47946E54B9D4}" type="slidenum">
              <a:rPr lang="en-US" smtClean="0">
                <a:latin typeface="Arial" pitchFamily="34" charset="0"/>
              </a:rPr>
              <a:pPr>
                <a:defRPr/>
              </a:pPr>
              <a:t>8</a:t>
            </a:fld>
            <a:endParaRPr lang="en-US" smtClean="0">
              <a:latin typeface="Arial" pitchFamily="34" charset="0"/>
            </a:endParaRPr>
          </a:p>
        </p:txBody>
      </p:sp>
      <p:sp>
        <p:nvSpPr>
          <p:cNvPr id="25606" name="Rectangle 2"/>
          <p:cNvSpPr>
            <a:spLocks noGrp="1" noRot="1" noChangeArrowheads="1"/>
          </p:cNvSpPr>
          <p:nvPr>
            <p:ph type="title"/>
          </p:nvPr>
        </p:nvSpPr>
        <p:spPr>
          <a:xfrm>
            <a:off x="457200" y="-76200"/>
            <a:ext cx="8229600" cy="1143000"/>
          </a:xfrm>
        </p:spPr>
        <p:txBody>
          <a:bodyPr/>
          <a:lstStyle/>
          <a:p>
            <a:pPr eaLnBrk="1" hangingPunct="1"/>
            <a:r>
              <a:rPr lang="en-US" dirty="0" smtClean="0">
                <a:ea typeface="ＭＳ Ｐゴシック" pitchFamily="34" charset="-128"/>
              </a:rPr>
              <a:t>Getting Data: UCSC Table Browser</a:t>
            </a:r>
          </a:p>
        </p:txBody>
      </p:sp>
      <p:sp>
        <p:nvSpPr>
          <p:cNvPr id="17" name="AutoShape 9"/>
          <p:cNvSpPr>
            <a:spLocks noChangeArrowheads="1"/>
          </p:cNvSpPr>
          <p:nvPr/>
        </p:nvSpPr>
        <p:spPr bwMode="auto">
          <a:xfrm flipH="1">
            <a:off x="3505200" y="5257800"/>
            <a:ext cx="1828800" cy="914400"/>
          </a:xfrm>
          <a:prstGeom prst="rightArrow">
            <a:avLst>
              <a:gd name="adj1" fmla="val 50000"/>
              <a:gd name="adj2" fmla="val 42083"/>
            </a:avLst>
          </a:prstGeom>
          <a:solidFill>
            <a:schemeClr val="accent1"/>
          </a:solidFill>
          <a:ln w="9525">
            <a:solidFill>
              <a:schemeClr val="tx1"/>
            </a:solidFill>
            <a:miter lim="800000"/>
            <a:headEnd/>
            <a:tailEnd/>
          </a:ln>
        </p:spPr>
        <p:txBody>
          <a:bodyPr wrap="none" anchor="ctr"/>
          <a:lstStyle/>
          <a:p>
            <a:pPr algn="ctr" eaLnBrk="0" hangingPunct="0"/>
            <a:r>
              <a:rPr lang="en-US" b="0">
                <a:solidFill>
                  <a:schemeClr val="tx1"/>
                </a:solidFill>
              </a:rPr>
              <a:t>Get Output</a:t>
            </a:r>
          </a:p>
        </p:txBody>
      </p:sp>
      <p:sp>
        <p:nvSpPr>
          <p:cNvPr id="11" name="Rectangle 8"/>
          <p:cNvSpPr>
            <a:spLocks noChangeArrowheads="1"/>
          </p:cNvSpPr>
          <p:nvPr/>
        </p:nvSpPr>
        <p:spPr bwMode="auto">
          <a:xfrm flipH="1">
            <a:off x="2819400" y="4876800"/>
            <a:ext cx="5105400" cy="228600"/>
          </a:xfrm>
          <a:prstGeom prst="rect">
            <a:avLst/>
          </a:prstGeom>
          <a:noFill/>
          <a:ln w="38100">
            <a:solidFill>
              <a:srgbClr val="F40103"/>
            </a:solidFill>
            <a:miter lim="800000"/>
            <a:headEnd/>
            <a:tailEnd/>
          </a:ln>
        </p:spPr>
        <p:txBody>
          <a:bodyPr wrap="none" anchor="ctr"/>
          <a:lstStyle/>
          <a:p>
            <a:pPr algn="ctr" eaLnBrk="0" hangingPunct="0"/>
            <a:endParaRPr lang="en-US" sz="2400"/>
          </a:p>
        </p:txBody>
      </p:sp>
      <p:sp>
        <p:nvSpPr>
          <p:cNvPr id="9" name="TextBox 8"/>
          <p:cNvSpPr txBox="1"/>
          <p:nvPr/>
        </p:nvSpPr>
        <p:spPr>
          <a:xfrm>
            <a:off x="6638339" y="6626423"/>
            <a:ext cx="2581861" cy="307777"/>
          </a:xfrm>
          <a:prstGeom prst="rect">
            <a:avLst/>
          </a:prstGeom>
          <a:noFill/>
        </p:spPr>
        <p:txBody>
          <a:bodyPr wrap="none" rtlCol="0">
            <a:spAutoFit/>
          </a:bodyPr>
          <a:lstStyle/>
          <a:p>
            <a:r>
              <a:rPr lang="en-US" sz="1400" dirty="0" smtClean="0"/>
              <a:t>Adapted from </a:t>
            </a:r>
            <a:r>
              <a:rPr lang="en-US" sz="1400" dirty="0" err="1" smtClean="0"/>
              <a:t>OpenHelix</a:t>
            </a:r>
            <a:r>
              <a:rPr lang="en-US" sz="1400" dirty="0" smtClean="0"/>
              <a:t> tutorial</a:t>
            </a:r>
            <a:endParaRPr lang="en-US" sz="14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p:nvPr/>
        </p:nvGrpSpPr>
        <p:grpSpPr>
          <a:xfrm>
            <a:off x="71120" y="5466080"/>
            <a:ext cx="1823192" cy="1391920"/>
            <a:chOff x="2661920" y="5466080"/>
            <a:chExt cx="1823192" cy="1391920"/>
          </a:xfrm>
        </p:grpSpPr>
        <p:sp>
          <p:nvSpPr>
            <p:cNvPr id="11" name="TextBox 10"/>
            <p:cNvSpPr txBox="1"/>
            <p:nvPr/>
          </p:nvSpPr>
          <p:spPr>
            <a:xfrm>
              <a:off x="3076585" y="6581001"/>
              <a:ext cx="1408527" cy="276999"/>
            </a:xfrm>
            <a:prstGeom prst="rect">
              <a:avLst/>
            </a:prstGeom>
            <a:noFill/>
          </p:spPr>
          <p:txBody>
            <a:bodyPr wrap="none" rtlCol="0">
              <a:spAutoFit/>
            </a:bodyPr>
            <a:lstStyle/>
            <a:p>
              <a:r>
                <a:rPr lang="en-US" sz="1200" dirty="0" smtClean="0"/>
                <a:t>Hot Topics: </a:t>
              </a:r>
              <a:r>
                <a:rPr lang="en-US" sz="1200" i="1" dirty="0" smtClean="0"/>
                <a:t>Galaxy </a:t>
              </a:r>
              <a:endParaRPr lang="en-US" sz="1200" i="1" dirty="0"/>
            </a:p>
          </p:txBody>
        </p:sp>
        <p:pic>
          <p:nvPicPr>
            <p:cNvPr id="12" name="Picture 11" descr="hot.png"/>
            <p:cNvPicPr>
              <a:picLocks noChangeAspect="1"/>
            </p:cNvPicPr>
            <p:nvPr/>
          </p:nvPicPr>
          <p:blipFill>
            <a:blip r:embed="rId3" cstate="print"/>
            <a:stretch>
              <a:fillRect/>
            </a:stretch>
          </p:blipFill>
          <p:spPr>
            <a:xfrm>
              <a:off x="2661920" y="5466080"/>
              <a:ext cx="1176990" cy="1371600"/>
            </a:xfrm>
            <a:prstGeom prst="rect">
              <a:avLst/>
            </a:prstGeom>
          </p:spPr>
        </p:pic>
      </p:grpSp>
      <p:pic>
        <p:nvPicPr>
          <p:cNvPr id="26626" name="Picture 8" descr="gettingdata_4.png"/>
          <p:cNvPicPr>
            <a:picLocks noChangeAspect="1"/>
          </p:cNvPicPr>
          <p:nvPr/>
        </p:nvPicPr>
        <p:blipFill>
          <a:blip r:embed="rId4" cstate="print"/>
          <a:srcRect/>
          <a:stretch>
            <a:fillRect/>
          </a:stretch>
        </p:blipFill>
        <p:spPr bwMode="auto">
          <a:xfrm>
            <a:off x="762000" y="1003300"/>
            <a:ext cx="7391400" cy="5334000"/>
          </a:xfrm>
          <a:prstGeom prst="rect">
            <a:avLst/>
          </a:prstGeom>
          <a:noFill/>
          <a:ln w="9525">
            <a:solidFill>
              <a:srgbClr val="2E2E46"/>
            </a:solidFill>
            <a:miter lim="800000"/>
            <a:headEnd/>
            <a:tailEnd/>
          </a:ln>
        </p:spPr>
      </p:pic>
      <p:sp>
        <p:nvSpPr>
          <p:cNvPr id="8" name="Rectangle 8"/>
          <p:cNvSpPr>
            <a:spLocks noChangeArrowheads="1"/>
          </p:cNvSpPr>
          <p:nvPr/>
        </p:nvSpPr>
        <p:spPr bwMode="auto">
          <a:xfrm flipH="1">
            <a:off x="2819400" y="2971800"/>
            <a:ext cx="5232400" cy="1981200"/>
          </a:xfrm>
          <a:prstGeom prst="rect">
            <a:avLst/>
          </a:prstGeom>
          <a:noFill/>
          <a:ln w="38100">
            <a:solidFill>
              <a:srgbClr val="F40103"/>
            </a:solidFill>
            <a:miter lim="800000"/>
            <a:headEnd/>
            <a:tailEnd/>
          </a:ln>
        </p:spPr>
        <p:txBody>
          <a:bodyPr wrap="none" anchor="ctr"/>
          <a:lstStyle/>
          <a:p>
            <a:pPr algn="ctr" eaLnBrk="0" hangingPunct="0"/>
            <a:endParaRPr lang="en-US" sz="2400"/>
          </a:p>
        </p:txBody>
      </p:sp>
      <p:sp>
        <p:nvSpPr>
          <p:cNvPr id="26629" name="Slide Number Placeholder 4"/>
          <p:cNvSpPr>
            <a:spLocks noGrp="1"/>
          </p:cNvSpPr>
          <p:nvPr>
            <p:ph type="sldNum" sz="quarter" idx="11"/>
          </p:nvPr>
        </p:nvSpPr>
        <p:spPr/>
        <p:txBody>
          <a:bodyPr/>
          <a:lstStyle/>
          <a:p>
            <a:pPr>
              <a:defRPr/>
            </a:pPr>
            <a:fld id="{1B58E9B8-81A0-4F85-BB80-69067C3AEF9D}" type="slidenum">
              <a:rPr lang="en-US" smtClean="0">
                <a:latin typeface="Arial" pitchFamily="34" charset="0"/>
              </a:rPr>
              <a:pPr>
                <a:defRPr/>
              </a:pPr>
              <a:t>9</a:t>
            </a:fld>
            <a:endParaRPr lang="en-US" smtClean="0">
              <a:latin typeface="Arial" pitchFamily="34" charset="0"/>
            </a:endParaRPr>
          </a:p>
        </p:txBody>
      </p:sp>
      <p:sp>
        <p:nvSpPr>
          <p:cNvPr id="26630" name="Rectangle 2"/>
          <p:cNvSpPr>
            <a:spLocks noGrp="1" noRot="1" noChangeArrowheads="1"/>
          </p:cNvSpPr>
          <p:nvPr>
            <p:ph type="title"/>
          </p:nvPr>
        </p:nvSpPr>
        <p:spPr>
          <a:xfrm>
            <a:off x="-152400" y="-76200"/>
            <a:ext cx="9372600" cy="1143000"/>
          </a:xfrm>
        </p:spPr>
        <p:txBody>
          <a:bodyPr>
            <a:normAutofit fontScale="90000"/>
          </a:bodyPr>
          <a:lstStyle/>
          <a:p>
            <a:pPr eaLnBrk="1" hangingPunct="1"/>
            <a:r>
              <a:rPr lang="en-US" dirty="0" smtClean="0">
                <a:ea typeface="ＭＳ Ｐゴシック" pitchFamily="34" charset="-128"/>
              </a:rPr>
              <a:t>Getting Data: Send Table Results to Galaxy</a:t>
            </a:r>
          </a:p>
        </p:txBody>
      </p:sp>
      <p:sp>
        <p:nvSpPr>
          <p:cNvPr id="17" name="AutoShape 9"/>
          <p:cNvSpPr>
            <a:spLocks noChangeArrowheads="1"/>
          </p:cNvSpPr>
          <p:nvPr/>
        </p:nvSpPr>
        <p:spPr bwMode="auto">
          <a:xfrm flipH="1">
            <a:off x="3886200" y="4800600"/>
            <a:ext cx="2209800" cy="914400"/>
          </a:xfrm>
          <a:prstGeom prst="rightArrow">
            <a:avLst>
              <a:gd name="adj1" fmla="val 50000"/>
              <a:gd name="adj2" fmla="val 42079"/>
            </a:avLst>
          </a:prstGeom>
          <a:solidFill>
            <a:schemeClr val="accent1"/>
          </a:solidFill>
          <a:ln w="9525">
            <a:solidFill>
              <a:schemeClr val="tx1"/>
            </a:solidFill>
            <a:miter lim="800000"/>
            <a:headEnd/>
            <a:tailEnd/>
          </a:ln>
        </p:spPr>
        <p:txBody>
          <a:bodyPr wrap="none" anchor="ctr"/>
          <a:lstStyle/>
          <a:p>
            <a:pPr algn="ctr" eaLnBrk="0" hangingPunct="0"/>
            <a:r>
              <a:rPr lang="en-US" b="0">
                <a:solidFill>
                  <a:schemeClr val="tx1"/>
                </a:solidFill>
              </a:rPr>
              <a:t>Send to Galaxy</a:t>
            </a:r>
          </a:p>
        </p:txBody>
      </p:sp>
      <p:sp>
        <p:nvSpPr>
          <p:cNvPr id="9" name="TextBox 8"/>
          <p:cNvSpPr txBox="1"/>
          <p:nvPr/>
        </p:nvSpPr>
        <p:spPr>
          <a:xfrm>
            <a:off x="6638339" y="6626423"/>
            <a:ext cx="2581861" cy="307777"/>
          </a:xfrm>
          <a:prstGeom prst="rect">
            <a:avLst/>
          </a:prstGeom>
          <a:noFill/>
        </p:spPr>
        <p:txBody>
          <a:bodyPr wrap="none" rtlCol="0">
            <a:spAutoFit/>
          </a:bodyPr>
          <a:lstStyle/>
          <a:p>
            <a:r>
              <a:rPr lang="en-US" sz="1400" dirty="0" smtClean="0"/>
              <a:t>Adapted from </a:t>
            </a:r>
            <a:r>
              <a:rPr lang="en-US" sz="1400" dirty="0" err="1" smtClean="0"/>
              <a:t>OpenHelix</a:t>
            </a:r>
            <a:r>
              <a:rPr lang="en-US" sz="1400" dirty="0" smtClean="0"/>
              <a:t> tutorial</a:t>
            </a:r>
            <a:endParaRPr lang="en-US" sz="14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subTnLst>
                                    <p:set>
                                      <p:cBhvr override="childStyle">
                                        <p:cTn dur="1" fill="hold" display="0" masterRel="nextClick" afterEffect="1"/>
                                        <p:tgtEl>
                                          <p:spTgt spid="17"/>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a:headEnd type="triangle" w="med" len="med"/>
          <a:tailEnd type="none" w="med" len="med"/>
        </a:ln>
      </a:spPr>
      <a:bodyPr/>
      <a:lstStyle/>
      <a:style>
        <a:lnRef idx="1">
          <a:schemeClr val="dk1"/>
        </a:lnRef>
        <a:fillRef idx="0">
          <a:schemeClr val="dk1"/>
        </a:fillRef>
        <a:effectRef idx="0">
          <a:schemeClr val="dk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1941</TotalTime>
  <Words>2410</Words>
  <Application>Microsoft Office PowerPoint</Application>
  <PresentationFormat>On-screen Show (4:3)</PresentationFormat>
  <Paragraphs>292</Paragraphs>
  <Slides>32</Slides>
  <Notes>27</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  Galaxy  Web based platform for interactive genome-analysis  </vt:lpstr>
      <vt:lpstr>Outline</vt:lpstr>
      <vt:lpstr>What is Galaxy</vt:lpstr>
      <vt:lpstr>Documentation and Tutorials</vt:lpstr>
      <vt:lpstr>Galaxy Interface</vt:lpstr>
      <vt:lpstr>Getting Data: Upload File</vt:lpstr>
      <vt:lpstr>Slide 7</vt:lpstr>
      <vt:lpstr>Getting Data: UCSC Table Browser</vt:lpstr>
      <vt:lpstr>Getting Data: Send Table Results to Galaxy</vt:lpstr>
      <vt:lpstr>Data Uploaded</vt:lpstr>
      <vt:lpstr>View Data</vt:lpstr>
      <vt:lpstr>View Data</vt:lpstr>
      <vt:lpstr>Edit Attributes</vt:lpstr>
      <vt:lpstr>Getting Data: BioMart Dataset</vt:lpstr>
      <vt:lpstr>Getting Data: BioMart Data Attributes</vt:lpstr>
      <vt:lpstr>Getting Data: BioMart Results</vt:lpstr>
      <vt:lpstr>History</vt:lpstr>
      <vt:lpstr>Slide 18</vt:lpstr>
      <vt:lpstr>Slide 19</vt:lpstr>
      <vt:lpstr>Text Manipulation</vt:lpstr>
      <vt:lpstr>Convert formats</vt:lpstr>
      <vt:lpstr>Analyzing Data: Get 500 pb upstream</vt:lpstr>
      <vt:lpstr>Analyzing Data: Get 500 pb upstream</vt:lpstr>
      <vt:lpstr>Analyzing Data: Get 500 pb upstream</vt:lpstr>
      <vt:lpstr>Analyzing Data: Join</vt:lpstr>
      <vt:lpstr>Analyzing Data: Retrieve Sequences</vt:lpstr>
      <vt:lpstr>Analyzing Data: Retrieve Sequences</vt:lpstr>
      <vt:lpstr>Analyzing Data</vt:lpstr>
      <vt:lpstr>Operate on Genomic Intervals: Intersect</vt:lpstr>
      <vt:lpstr>Fetch Closest Feature</vt:lpstr>
      <vt:lpstr>ENCODE Tools</vt:lpstr>
      <vt:lpstr>       More tools</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
  <cp:lastModifiedBy>ibarrasa</cp:lastModifiedBy>
  <cp:revision>339</cp:revision>
  <dcterms:created xsi:type="dcterms:W3CDTF">2006-08-16T00:00:00Z</dcterms:created>
  <dcterms:modified xsi:type="dcterms:W3CDTF">2009-12-15T14:38:21Z</dcterms:modified>
</cp:coreProperties>
</file>